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4"/>
  </p:notesMasterIdLst>
  <p:handoutMasterIdLst>
    <p:handoutMasterId r:id="rId25"/>
  </p:handoutMasterIdLst>
  <p:sldIdLst>
    <p:sldId id="256" r:id="rId4"/>
    <p:sldId id="3742" r:id="rId5"/>
    <p:sldId id="3903" r:id="rId6"/>
    <p:sldId id="3907" r:id="rId7"/>
    <p:sldId id="3908" r:id="rId8"/>
    <p:sldId id="3880" r:id="rId9"/>
    <p:sldId id="3906" r:id="rId10"/>
    <p:sldId id="3909" r:id="rId11"/>
    <p:sldId id="3910" r:id="rId12"/>
    <p:sldId id="3911" r:id="rId13"/>
    <p:sldId id="3912" r:id="rId14"/>
    <p:sldId id="3913" r:id="rId15"/>
    <p:sldId id="3914" r:id="rId16"/>
    <p:sldId id="3915" r:id="rId17"/>
    <p:sldId id="3916" r:id="rId18"/>
    <p:sldId id="3917" r:id="rId19"/>
    <p:sldId id="3919" r:id="rId20"/>
    <p:sldId id="3920" r:id="rId21"/>
    <p:sldId id="3921" r:id="rId22"/>
    <p:sldId id="307" r:id="rId2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7A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227" autoAdjust="0"/>
    <p:restoredTop sz="98141" autoAdjust="0"/>
  </p:normalViewPr>
  <p:slideViewPr>
    <p:cSldViewPr snapToGrid="0">
      <p:cViewPr>
        <p:scale>
          <a:sx n="56" d="100"/>
          <a:sy n="56" d="100"/>
        </p:scale>
        <p:origin x="-1086" y="-432"/>
      </p:cViewPr>
      <p:guideLst>
        <p:guide orient="horz" pos="2160"/>
        <p:guide pos="3840"/>
      </p:guideLst>
    </p:cSldViewPr>
  </p:slideViewPr>
  <p:outlineViewPr>
    <p:cViewPr>
      <p:scale>
        <a:sx n="33" d="100"/>
        <a:sy n="33" d="100"/>
      </p:scale>
      <p:origin x="0" y="-20772"/>
    </p:cViewPr>
  </p:outlineViewPr>
  <p:notesTextViewPr>
    <p:cViewPr>
      <p:scale>
        <a:sx n="1" d="1"/>
        <a:sy n="1" d="1"/>
      </p:scale>
      <p:origin x="0" y="0"/>
    </p:cViewPr>
  </p:notesTextViewPr>
  <p:sorterViewPr>
    <p:cViewPr>
      <p:scale>
        <a:sx n="120" d="100"/>
        <a:sy n="120" d="100"/>
      </p:scale>
      <p:origin x="0" y="-27246"/>
    </p:cViewPr>
  </p:sorterViewPr>
  <p:notesViewPr>
    <p:cSldViewPr snapToGrid="0">
      <p:cViewPr varScale="1">
        <p:scale>
          <a:sx n="78" d="100"/>
          <a:sy n="78" d="100"/>
        </p:scale>
        <p:origin x="3978"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619121A3-5DE0-4033-8A09-B009EC67D7C8}" type="datetimeFigureOut">
              <a:rPr lang="en-IN" smtClean="0"/>
              <a:pPr/>
              <a:t>23-05-2020</a:t>
            </a:fld>
            <a:endParaRPr lang="en-IN"/>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0D53DFEE-C91A-4EEE-BDCC-1801F7E3ADEE}" type="slidenum">
              <a:rPr lang="en-IN" smtClean="0"/>
              <a:pPr/>
              <a:t>‹#›</a:t>
            </a:fld>
            <a:endParaRPr lang="en-IN"/>
          </a:p>
        </p:txBody>
      </p:sp>
    </p:spTree>
    <p:extLst>
      <p:ext uri="{BB962C8B-B14F-4D97-AF65-F5344CB8AC3E}">
        <p14:creationId xmlns="" xmlns:p14="http://schemas.microsoft.com/office/powerpoint/2010/main" val="3233068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9" name="PlaceHolder 1"/>
          <p:cNvSpPr>
            <a:spLocks noGrp="1" noRot="1" noChangeAspect="1"/>
          </p:cNvSpPr>
          <p:nvPr>
            <p:ph type="sldImg"/>
          </p:nvPr>
        </p:nvSpPr>
        <p:spPr>
          <a:xfrm>
            <a:off x="217488" y="812800"/>
            <a:ext cx="7124700" cy="4008438"/>
          </a:xfrm>
          <a:prstGeom prst="rect">
            <a:avLst/>
          </a:prstGeom>
        </p:spPr>
        <p:txBody>
          <a:bodyPr lIns="0" tIns="0" rIns="0" bIns="0" anchor="ctr">
            <a:noAutofit/>
          </a:bodyPr>
          <a:lstStyle/>
          <a:p>
            <a:r>
              <a:rPr lang="en-US" sz="1800" b="0" strike="noStrike" spc="-1">
                <a:solidFill>
                  <a:srgbClr val="000000"/>
                </a:solidFill>
                <a:latin typeface="Calibri"/>
              </a:rPr>
              <a:t>Click to move the slide</a:t>
            </a:r>
          </a:p>
        </p:txBody>
      </p:sp>
      <p:sp>
        <p:nvSpPr>
          <p:cNvPr id="210" name="PlaceHolder 2"/>
          <p:cNvSpPr>
            <a:spLocks noGrp="1"/>
          </p:cNvSpPr>
          <p:nvPr>
            <p:ph type="body"/>
          </p:nvPr>
        </p:nvSpPr>
        <p:spPr>
          <a:xfrm>
            <a:off x="756000" y="5078521"/>
            <a:ext cx="6047640" cy="4811040"/>
          </a:xfrm>
          <a:prstGeom prst="rect">
            <a:avLst/>
          </a:prstGeom>
        </p:spPr>
        <p:txBody>
          <a:bodyPr lIns="0" tIns="0" rIns="0" bIns="0">
            <a:noAutofit/>
          </a:bodyPr>
          <a:lstStyle/>
          <a:p>
            <a:r>
              <a:rPr lang="en-IN" sz="2000" b="0" strike="noStrike" spc="-1">
                <a:latin typeface="Arial"/>
              </a:rPr>
              <a:t>Click to edit the notes format</a:t>
            </a:r>
          </a:p>
        </p:txBody>
      </p:sp>
      <p:sp>
        <p:nvSpPr>
          <p:cNvPr id="211" name="PlaceHolder 3"/>
          <p:cNvSpPr>
            <a:spLocks noGrp="1"/>
          </p:cNvSpPr>
          <p:nvPr>
            <p:ph type="hdr"/>
          </p:nvPr>
        </p:nvSpPr>
        <p:spPr>
          <a:xfrm>
            <a:off x="1" y="0"/>
            <a:ext cx="3280680" cy="534240"/>
          </a:xfrm>
          <a:prstGeom prst="rect">
            <a:avLst/>
          </a:prstGeom>
        </p:spPr>
        <p:txBody>
          <a:bodyPr lIns="0" tIns="0" rIns="0" bIns="0">
            <a:noAutofit/>
          </a:bodyPr>
          <a:lstStyle/>
          <a:p>
            <a:r>
              <a:rPr lang="en-IN" sz="1400" b="0" strike="noStrike" spc="-1">
                <a:latin typeface="Times New Roman"/>
              </a:rPr>
              <a:t> </a:t>
            </a:r>
          </a:p>
        </p:txBody>
      </p:sp>
      <p:sp>
        <p:nvSpPr>
          <p:cNvPr id="212" name="PlaceHolder 4"/>
          <p:cNvSpPr>
            <a:spLocks noGrp="1"/>
          </p:cNvSpPr>
          <p:nvPr>
            <p:ph type="dt"/>
          </p:nvPr>
        </p:nvSpPr>
        <p:spPr>
          <a:xfrm>
            <a:off x="4278961" y="0"/>
            <a:ext cx="3280680" cy="534240"/>
          </a:xfrm>
          <a:prstGeom prst="rect">
            <a:avLst/>
          </a:prstGeom>
        </p:spPr>
        <p:txBody>
          <a:bodyPr lIns="0" tIns="0" rIns="0" bIns="0">
            <a:noAutofit/>
          </a:bodyPr>
          <a:lstStyle/>
          <a:p>
            <a:pPr algn="r"/>
            <a:r>
              <a:rPr lang="en-IN" sz="1400" b="0" strike="noStrike" spc="-1">
                <a:latin typeface="Times New Roman"/>
              </a:rPr>
              <a:t> </a:t>
            </a:r>
          </a:p>
        </p:txBody>
      </p:sp>
      <p:sp>
        <p:nvSpPr>
          <p:cNvPr id="213" name="PlaceHolder 5"/>
          <p:cNvSpPr>
            <a:spLocks noGrp="1"/>
          </p:cNvSpPr>
          <p:nvPr>
            <p:ph type="ftr"/>
          </p:nvPr>
        </p:nvSpPr>
        <p:spPr>
          <a:xfrm>
            <a:off x="1" y="10157401"/>
            <a:ext cx="3280680" cy="534240"/>
          </a:xfrm>
          <a:prstGeom prst="rect">
            <a:avLst/>
          </a:prstGeom>
        </p:spPr>
        <p:txBody>
          <a:bodyPr lIns="0" tIns="0" rIns="0" bIns="0" anchor="b">
            <a:noAutofit/>
          </a:bodyPr>
          <a:lstStyle/>
          <a:p>
            <a:r>
              <a:rPr lang="en-IN" sz="1400" b="0" strike="noStrike" spc="-1">
                <a:latin typeface="Times New Roman"/>
              </a:rPr>
              <a:t> </a:t>
            </a:r>
          </a:p>
        </p:txBody>
      </p:sp>
      <p:sp>
        <p:nvSpPr>
          <p:cNvPr id="214" name="PlaceHolder 6"/>
          <p:cNvSpPr>
            <a:spLocks noGrp="1"/>
          </p:cNvSpPr>
          <p:nvPr>
            <p:ph type="sldNum"/>
          </p:nvPr>
        </p:nvSpPr>
        <p:spPr>
          <a:xfrm>
            <a:off x="4278961" y="10157401"/>
            <a:ext cx="3280680" cy="534240"/>
          </a:xfrm>
          <a:prstGeom prst="rect">
            <a:avLst/>
          </a:prstGeom>
        </p:spPr>
        <p:txBody>
          <a:bodyPr lIns="0" tIns="0" rIns="0" bIns="0" anchor="b">
            <a:noAutofit/>
          </a:bodyPr>
          <a:lstStyle/>
          <a:p>
            <a:pPr algn="r"/>
            <a:fld id="{1283D829-D325-4D1E-845B-5C39BFA9A7BB}" type="slidenum">
              <a:rPr lang="en-IN" sz="1400" b="0" strike="noStrike" spc="-1">
                <a:latin typeface="Times New Roman"/>
              </a:rPr>
              <a:pPr algn="r"/>
              <a:t>‹#›</a:t>
            </a:fld>
            <a:endParaRPr lang="en-IN" sz="1400" b="0" strike="noStrike" spc="-1">
              <a:latin typeface="Times New Roman"/>
            </a:endParaRPr>
          </a:p>
        </p:txBody>
      </p:sp>
    </p:spTree>
    <p:extLst>
      <p:ext uri="{BB962C8B-B14F-4D97-AF65-F5344CB8AC3E}">
        <p14:creationId xmlns="" xmlns:p14="http://schemas.microsoft.com/office/powerpoint/2010/main" val="29807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noRot="1" noChangeAspect="1"/>
          </p:cNvSpPr>
          <p:nvPr>
            <p:ph type="sldImg"/>
          </p:nvPr>
        </p:nvSpPr>
        <p:spPr>
          <a:xfrm>
            <a:off x="422275" y="1241425"/>
            <a:ext cx="5953125" cy="3349625"/>
          </a:xfrm>
          <a:prstGeom prst="rect">
            <a:avLst/>
          </a:prstGeom>
        </p:spPr>
      </p:sp>
      <p:sp>
        <p:nvSpPr>
          <p:cNvPr id="374" name="PlaceHolder 2"/>
          <p:cNvSpPr>
            <a:spLocks noGrp="1"/>
          </p:cNvSpPr>
          <p:nvPr>
            <p:ph type="body"/>
          </p:nvPr>
        </p:nvSpPr>
        <p:spPr>
          <a:xfrm>
            <a:off x="679681" y="4777921"/>
            <a:ext cx="5437800" cy="3908880"/>
          </a:xfrm>
          <a:prstGeom prst="rect">
            <a:avLst/>
          </a:prstGeom>
        </p:spPr>
        <p:txBody>
          <a:bodyPr>
            <a:noAutofit/>
          </a:bodyPr>
          <a:lstStyle/>
          <a:p>
            <a:pPr marL="342900" indent="-342900">
              <a:lnSpc>
                <a:spcPct val="100000"/>
              </a:lnSpc>
              <a:buFont typeface="+mj-lt"/>
              <a:buAutoNum type="arabicPeriod"/>
            </a:pPr>
            <a:r>
              <a:rPr lang="en-IN" sz="2000" b="1" strike="noStrike" spc="-1" dirty="0">
                <a:solidFill>
                  <a:srgbClr val="FF0000"/>
                </a:solidFill>
                <a:latin typeface="Arial"/>
              </a:rPr>
              <a:t>Options for name to be considered and finalized in the first part wise briefing</a:t>
            </a:r>
          </a:p>
          <a:p>
            <a:pPr marL="342900" indent="-342900">
              <a:lnSpc>
                <a:spcPct val="100000"/>
              </a:lnSpc>
              <a:buFont typeface="+mj-lt"/>
              <a:buAutoNum type="arabicPeriod"/>
            </a:pPr>
            <a:r>
              <a:rPr lang="en-IN" sz="2000" b="1" strike="noStrike" spc="-1" dirty="0">
                <a:solidFill>
                  <a:srgbClr val="FF0000"/>
                </a:solidFill>
                <a:latin typeface="Arial"/>
              </a:rPr>
              <a:t>The goal is to dilute negativity and create hope/optimism for the future</a:t>
            </a:r>
            <a:endParaRPr lang="en-IN" sz="2000" b="0" strike="noStrike" spc="-1" dirty="0">
              <a:solidFill>
                <a:srgbClr val="FF0000"/>
              </a:solidFill>
              <a:latin typeface="Arial"/>
            </a:endParaRPr>
          </a:p>
        </p:txBody>
      </p:sp>
      <p:sp>
        <p:nvSpPr>
          <p:cNvPr id="375" name="TextShape 3"/>
          <p:cNvSpPr txBox="1"/>
          <p:nvPr/>
        </p:nvSpPr>
        <p:spPr>
          <a:xfrm>
            <a:off x="3850561" y="9430200"/>
            <a:ext cx="2945160" cy="497880"/>
          </a:xfrm>
          <a:prstGeom prst="rect">
            <a:avLst/>
          </a:prstGeom>
          <a:noFill/>
          <a:ln>
            <a:noFill/>
          </a:ln>
        </p:spPr>
        <p:txBody>
          <a:bodyPr anchor="b">
            <a:noAutofit/>
          </a:bodyPr>
          <a:lstStyle/>
          <a:p>
            <a:pPr algn="r">
              <a:lnSpc>
                <a:spcPct val="100000"/>
              </a:lnSpc>
            </a:pPr>
            <a:fld id="{276B3862-D37C-41B2-B775-952B96405F92}" type="slidenum">
              <a:rPr lang="en-IN" sz="1200" b="0" strike="noStrike" spc="-1">
                <a:latin typeface="Times New Roman"/>
              </a:rPr>
              <a:pPr algn="r">
                <a:lnSpc>
                  <a:spcPct val="100000"/>
                </a:lnSpc>
              </a:pPr>
              <a:t>1</a:t>
            </a:fld>
            <a:endParaRPr lang="en-IN"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49300"/>
            <a:ext cx="6559550" cy="3690938"/>
          </a:xfrm>
        </p:spPr>
      </p:sp>
      <p:sp>
        <p:nvSpPr>
          <p:cNvPr id="3" name="Notes Placeholder 2"/>
          <p:cNvSpPr>
            <a:spLocks noGrp="1"/>
          </p:cNvSpPr>
          <p:nvPr>
            <p:ph type="body" idx="1"/>
          </p:nvPr>
        </p:nvSpPr>
        <p:spPr/>
        <p:txBody>
          <a:bodyPr/>
          <a:lstStyle/>
          <a:p>
            <a:pPr marL="228600" indent="-228600">
              <a:buFont typeface="+mj-lt"/>
              <a:buAutoNum type="arabicPeriod"/>
            </a:pPr>
            <a:r>
              <a:rPr lang="en-IN" b="1" dirty="0">
                <a:solidFill>
                  <a:srgbClr val="FF0000"/>
                </a:solidFill>
              </a:rPr>
              <a:t>This</a:t>
            </a:r>
            <a:r>
              <a:rPr lang="en-IN" b="1" baseline="0" dirty="0">
                <a:solidFill>
                  <a:srgbClr val="FF0000"/>
                </a:solidFill>
              </a:rPr>
              <a:t> may be explained during the final briefing as it is a new point.</a:t>
            </a:r>
            <a:endParaRPr lang="en-IN" b="1" dirty="0">
              <a:solidFill>
                <a:srgbClr val="FF0000"/>
              </a:solidFill>
            </a:endParaRPr>
          </a:p>
        </p:txBody>
      </p:sp>
      <p:sp>
        <p:nvSpPr>
          <p:cNvPr id="4" name="Slide Number Placeholder 3"/>
          <p:cNvSpPr>
            <a:spLocks noGrp="1"/>
          </p:cNvSpPr>
          <p:nvPr>
            <p:ph type="sldNum"/>
          </p:nvPr>
        </p:nvSpPr>
        <p:spPr/>
        <p:txBody>
          <a:bodyPr/>
          <a:lstStyle/>
          <a:p>
            <a:pPr algn="r"/>
            <a:fld id="{1283D829-D325-4D1E-845B-5C39BFA9A7BB}" type="slidenum">
              <a:rPr lang="en-IN" sz="1400" b="0" strike="noStrike" spc="-1" smtClean="0">
                <a:latin typeface="Times New Roman"/>
              </a:rPr>
              <a:pPr algn="r"/>
              <a:t>15</a:t>
            </a:fld>
            <a:endParaRPr lang="en-IN" sz="1400" b="0" strike="noStrike" spc="-1">
              <a:latin typeface="Times New Roman"/>
            </a:endParaRPr>
          </a:p>
        </p:txBody>
      </p:sp>
    </p:spTree>
    <p:extLst>
      <p:ext uri="{BB962C8B-B14F-4D97-AF65-F5344CB8AC3E}">
        <p14:creationId xmlns="" xmlns:p14="http://schemas.microsoft.com/office/powerpoint/2010/main" val="569240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PlaceHolder 1"/>
          <p:cNvSpPr>
            <a:spLocks noGrp="1" noRot="1" noChangeAspect="1"/>
          </p:cNvSpPr>
          <p:nvPr>
            <p:ph type="sldImg"/>
          </p:nvPr>
        </p:nvSpPr>
        <p:spPr>
          <a:xfrm>
            <a:off x="685800" y="1143000"/>
            <a:ext cx="5486400" cy="3086100"/>
          </a:xfrm>
          <a:prstGeom prst="rect">
            <a:avLst/>
          </a:prstGeom>
        </p:spPr>
      </p:sp>
      <p:sp>
        <p:nvSpPr>
          <p:cNvPr id="422" name="PlaceHolder 2"/>
          <p:cNvSpPr>
            <a:spLocks noGrp="1"/>
          </p:cNvSpPr>
          <p:nvPr>
            <p:ph type="body"/>
          </p:nvPr>
        </p:nvSpPr>
        <p:spPr>
          <a:xfrm>
            <a:off x="685713" y="4400515"/>
            <a:ext cx="5486057" cy="3600120"/>
          </a:xfrm>
          <a:prstGeom prst="rect">
            <a:avLst/>
          </a:prstGeom>
        </p:spPr>
        <p:txBody>
          <a:bodyPr>
            <a:noAutofit/>
          </a:bodyPr>
          <a:lstStyle/>
          <a:p>
            <a:endParaRPr lang="en-IN" sz="2000" b="0" strike="noStrike" spc="-1">
              <a:latin typeface="Arial"/>
            </a:endParaRPr>
          </a:p>
        </p:txBody>
      </p:sp>
      <p:sp>
        <p:nvSpPr>
          <p:cNvPr id="423" name="TextShape 3"/>
          <p:cNvSpPr txBox="1"/>
          <p:nvPr/>
        </p:nvSpPr>
        <p:spPr>
          <a:xfrm>
            <a:off x="3884731" y="8685315"/>
            <a:ext cx="2971296" cy="458553"/>
          </a:xfrm>
          <a:prstGeom prst="rect">
            <a:avLst/>
          </a:prstGeom>
          <a:noFill/>
          <a:ln>
            <a:noFill/>
          </a:ln>
        </p:spPr>
        <p:txBody>
          <a:bodyPr anchor="b">
            <a:noAutofit/>
          </a:bodyPr>
          <a:lstStyle/>
          <a:p>
            <a:pPr algn="r">
              <a:lnSpc>
                <a:spcPct val="100000"/>
              </a:lnSpc>
            </a:pPr>
            <a:fld id="{55975AAE-16B8-4B1B-A2AD-70CA2AACC668}" type="slidenum">
              <a:rPr lang="en-IN" sz="1200" b="0" strike="noStrike" spc="-1">
                <a:latin typeface="Times New Roman"/>
              </a:rPr>
              <a:pPr algn="r">
                <a:lnSpc>
                  <a:spcPct val="100000"/>
                </a:lnSpc>
              </a:pPr>
              <a:t>16</a:t>
            </a:fld>
            <a:endParaRPr lang="en-IN" sz="1200" b="0" strike="noStrike" spc="-1">
              <a:latin typeface="Times New Roman"/>
            </a:endParaRPr>
          </a:p>
        </p:txBody>
      </p:sp>
    </p:spTree>
    <p:extLst>
      <p:ext uri="{BB962C8B-B14F-4D97-AF65-F5344CB8AC3E}">
        <p14:creationId xmlns="" xmlns:p14="http://schemas.microsoft.com/office/powerpoint/2010/main" val="3449785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49300"/>
            <a:ext cx="6559550" cy="3690938"/>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p:nvPr>
        </p:nvSpPr>
        <p:spPr/>
        <p:txBody>
          <a:bodyPr/>
          <a:lstStyle/>
          <a:p>
            <a:pPr algn="r"/>
            <a:fld id="{1283D829-D325-4D1E-845B-5C39BFA9A7BB}" type="slidenum">
              <a:rPr lang="en-IN" sz="1400" b="0" strike="noStrike" spc="-1" smtClean="0">
                <a:latin typeface="Times New Roman"/>
              </a:rPr>
              <a:pPr algn="r"/>
              <a:t>18</a:t>
            </a:fld>
            <a:endParaRPr lang="en-IN" sz="1400" b="0" strike="noStrike" spc="-1">
              <a:latin typeface="Times New Roman"/>
            </a:endParaRPr>
          </a:p>
        </p:txBody>
      </p:sp>
    </p:spTree>
    <p:extLst>
      <p:ext uri="{BB962C8B-B14F-4D97-AF65-F5344CB8AC3E}">
        <p14:creationId xmlns="" xmlns:p14="http://schemas.microsoft.com/office/powerpoint/2010/main" val="2032456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49300"/>
            <a:ext cx="6559550" cy="3690938"/>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p:nvPr>
        </p:nvSpPr>
        <p:spPr/>
        <p:txBody>
          <a:bodyPr/>
          <a:lstStyle/>
          <a:p>
            <a:pPr algn="r"/>
            <a:fld id="{1283D829-D325-4D1E-845B-5C39BFA9A7BB}" type="slidenum">
              <a:rPr lang="en-IN" sz="1400" b="0" strike="noStrike" spc="-1" smtClean="0">
                <a:latin typeface="Times New Roman"/>
              </a:rPr>
              <a:pPr algn="r"/>
              <a:t>19</a:t>
            </a:fld>
            <a:endParaRPr lang="en-IN" sz="1400" b="0" strike="noStrike" spc="-1">
              <a:latin typeface="Times New Roman"/>
            </a:endParaRPr>
          </a:p>
        </p:txBody>
      </p:sp>
    </p:spTree>
    <p:extLst>
      <p:ext uri="{BB962C8B-B14F-4D97-AF65-F5344CB8AC3E}">
        <p14:creationId xmlns="" xmlns:p14="http://schemas.microsoft.com/office/powerpoint/2010/main" val="1208218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noRot="1" noChangeAspect="1"/>
          </p:cNvSpPr>
          <p:nvPr>
            <p:ph type="sldImg"/>
          </p:nvPr>
        </p:nvSpPr>
        <p:spPr>
          <a:xfrm>
            <a:off x="422275" y="1241425"/>
            <a:ext cx="5953125" cy="3349625"/>
          </a:xfrm>
          <a:prstGeom prst="rect">
            <a:avLst/>
          </a:prstGeom>
        </p:spPr>
      </p:sp>
      <p:sp>
        <p:nvSpPr>
          <p:cNvPr id="503" name="PlaceHolder 2"/>
          <p:cNvSpPr>
            <a:spLocks noGrp="1"/>
          </p:cNvSpPr>
          <p:nvPr>
            <p:ph type="body"/>
          </p:nvPr>
        </p:nvSpPr>
        <p:spPr>
          <a:xfrm>
            <a:off x="679681" y="4777921"/>
            <a:ext cx="5437800" cy="3908880"/>
          </a:xfrm>
          <a:prstGeom prst="rect">
            <a:avLst/>
          </a:prstGeom>
        </p:spPr>
        <p:txBody>
          <a:bodyPr>
            <a:noAutofit/>
          </a:bodyPr>
          <a:lstStyle/>
          <a:p>
            <a:endParaRPr lang="en-IN" sz="2000" b="1" strike="noStrike" spc="-1" baseline="0" dirty="0">
              <a:latin typeface="Arial"/>
            </a:endParaRPr>
          </a:p>
        </p:txBody>
      </p:sp>
      <p:sp>
        <p:nvSpPr>
          <p:cNvPr id="504" name="TextShape 3"/>
          <p:cNvSpPr txBox="1"/>
          <p:nvPr/>
        </p:nvSpPr>
        <p:spPr>
          <a:xfrm>
            <a:off x="3850561" y="9430200"/>
            <a:ext cx="2945160" cy="497880"/>
          </a:xfrm>
          <a:prstGeom prst="rect">
            <a:avLst/>
          </a:prstGeom>
          <a:noFill/>
          <a:ln>
            <a:noFill/>
          </a:ln>
        </p:spPr>
        <p:txBody>
          <a:bodyPr anchor="b">
            <a:noAutofit/>
          </a:bodyPr>
          <a:lstStyle/>
          <a:p>
            <a:pPr algn="r">
              <a:lnSpc>
                <a:spcPct val="100000"/>
              </a:lnSpc>
            </a:pPr>
            <a:fld id="{4FBE5A7C-A9AB-4E74-92F9-199EBEEC6E54}" type="slidenum">
              <a:rPr lang="en-IN" sz="1200" b="0" strike="noStrike" spc="-1">
                <a:latin typeface="Times New Roman"/>
              </a:rPr>
              <a:pPr algn="r">
                <a:lnSpc>
                  <a:spcPct val="100000"/>
                </a:lnSpc>
              </a:pPr>
              <a:t>20</a:t>
            </a:fld>
            <a:endParaRPr lang="en-IN"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PlaceHolder 1"/>
          <p:cNvSpPr>
            <a:spLocks noGrp="1" noRot="1" noChangeAspect="1"/>
          </p:cNvSpPr>
          <p:nvPr>
            <p:ph type="sldImg"/>
          </p:nvPr>
        </p:nvSpPr>
        <p:spPr>
          <a:xfrm>
            <a:off x="422275" y="1241425"/>
            <a:ext cx="5953125" cy="3349625"/>
          </a:xfrm>
          <a:prstGeom prst="rect">
            <a:avLst/>
          </a:prstGeom>
        </p:spPr>
      </p:sp>
      <p:sp>
        <p:nvSpPr>
          <p:cNvPr id="389" name="PlaceHolder 2"/>
          <p:cNvSpPr>
            <a:spLocks noGrp="1"/>
          </p:cNvSpPr>
          <p:nvPr>
            <p:ph type="body"/>
          </p:nvPr>
        </p:nvSpPr>
        <p:spPr>
          <a:xfrm>
            <a:off x="679681" y="4777921"/>
            <a:ext cx="5437800" cy="3908880"/>
          </a:xfrm>
          <a:prstGeom prst="rect">
            <a:avLst/>
          </a:prstGeom>
        </p:spPr>
        <p:txBody>
          <a:bodyPr>
            <a:noAutofit/>
          </a:bodyPr>
          <a:lstStyle/>
          <a:p>
            <a:endParaRPr lang="en-IN" sz="2000" b="0" strike="noStrike" spc="-1">
              <a:latin typeface="Arial"/>
            </a:endParaRPr>
          </a:p>
        </p:txBody>
      </p:sp>
      <p:sp>
        <p:nvSpPr>
          <p:cNvPr id="390" name="TextShape 3"/>
          <p:cNvSpPr txBox="1"/>
          <p:nvPr/>
        </p:nvSpPr>
        <p:spPr>
          <a:xfrm>
            <a:off x="3850561" y="9430200"/>
            <a:ext cx="2945160" cy="497880"/>
          </a:xfrm>
          <a:prstGeom prst="rect">
            <a:avLst/>
          </a:prstGeom>
          <a:noFill/>
          <a:ln>
            <a:noFill/>
          </a:ln>
        </p:spPr>
        <p:txBody>
          <a:bodyPr anchor="b">
            <a:noAutofit/>
          </a:bodyPr>
          <a:lstStyle/>
          <a:p>
            <a:pPr algn="r">
              <a:lnSpc>
                <a:spcPct val="100000"/>
              </a:lnSpc>
            </a:pPr>
            <a:fld id="{1CA06D4B-77D4-4497-83D2-5F014362DA10}" type="slidenum">
              <a:rPr lang="en-IN" sz="1200" b="0" strike="noStrike" spc="-1">
                <a:latin typeface="Times New Roman"/>
              </a:rPr>
              <a:pPr algn="r">
                <a:lnSpc>
                  <a:spcPct val="100000"/>
                </a:lnSpc>
              </a:pPr>
              <a:t>2</a:t>
            </a:fld>
            <a:endParaRPr lang="en-IN" sz="1200" b="0" strike="noStrike" spc="-1">
              <a:latin typeface="Times New Roman"/>
            </a:endParaRPr>
          </a:p>
        </p:txBody>
      </p:sp>
    </p:spTree>
    <p:extLst>
      <p:ext uri="{BB962C8B-B14F-4D97-AF65-F5344CB8AC3E}">
        <p14:creationId xmlns="" xmlns:p14="http://schemas.microsoft.com/office/powerpoint/2010/main" val="138269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PlaceHolder 1"/>
          <p:cNvSpPr>
            <a:spLocks noGrp="1" noRot="1" noChangeAspect="1"/>
          </p:cNvSpPr>
          <p:nvPr>
            <p:ph type="sldImg"/>
          </p:nvPr>
        </p:nvSpPr>
        <p:spPr>
          <a:xfrm>
            <a:off x="685800" y="1143000"/>
            <a:ext cx="5486400" cy="3086100"/>
          </a:xfrm>
          <a:prstGeom prst="rect">
            <a:avLst/>
          </a:prstGeom>
        </p:spPr>
      </p:sp>
      <p:sp>
        <p:nvSpPr>
          <p:cNvPr id="422" name="PlaceHolder 2"/>
          <p:cNvSpPr>
            <a:spLocks noGrp="1"/>
          </p:cNvSpPr>
          <p:nvPr>
            <p:ph type="body"/>
          </p:nvPr>
        </p:nvSpPr>
        <p:spPr>
          <a:xfrm>
            <a:off x="685713" y="4400515"/>
            <a:ext cx="5486057" cy="3600120"/>
          </a:xfrm>
          <a:prstGeom prst="rect">
            <a:avLst/>
          </a:prstGeom>
        </p:spPr>
        <p:txBody>
          <a:bodyPr>
            <a:noAutofit/>
          </a:bodyPr>
          <a:lstStyle/>
          <a:p>
            <a:endParaRPr lang="en-IN" sz="2000" b="0" strike="noStrike" spc="-1">
              <a:latin typeface="Arial"/>
            </a:endParaRPr>
          </a:p>
        </p:txBody>
      </p:sp>
      <p:sp>
        <p:nvSpPr>
          <p:cNvPr id="423" name="TextShape 3"/>
          <p:cNvSpPr txBox="1"/>
          <p:nvPr/>
        </p:nvSpPr>
        <p:spPr>
          <a:xfrm>
            <a:off x="3884731" y="8685315"/>
            <a:ext cx="2971296" cy="458553"/>
          </a:xfrm>
          <a:prstGeom prst="rect">
            <a:avLst/>
          </a:prstGeom>
          <a:noFill/>
          <a:ln>
            <a:noFill/>
          </a:ln>
        </p:spPr>
        <p:txBody>
          <a:bodyPr anchor="b">
            <a:noAutofit/>
          </a:bodyPr>
          <a:lstStyle/>
          <a:p>
            <a:pPr algn="r">
              <a:lnSpc>
                <a:spcPct val="100000"/>
              </a:lnSpc>
            </a:pPr>
            <a:fld id="{55975AAE-16B8-4B1B-A2AD-70CA2AACC668}" type="slidenum">
              <a:rPr lang="en-IN" sz="1200" b="0" strike="noStrike" spc="-1">
                <a:latin typeface="Times New Roman"/>
              </a:rPr>
              <a:pPr algn="r">
                <a:lnSpc>
                  <a:spcPct val="100000"/>
                </a:lnSpc>
              </a:pPr>
              <a:t>6</a:t>
            </a:fld>
            <a:endParaRPr lang="en-IN" sz="1200" b="0" strike="noStrike" spc="-1">
              <a:latin typeface="Times New Roman"/>
            </a:endParaRPr>
          </a:p>
        </p:txBody>
      </p:sp>
    </p:spTree>
    <p:extLst>
      <p:ext uri="{BB962C8B-B14F-4D97-AF65-F5344CB8AC3E}">
        <p14:creationId xmlns="" xmlns:p14="http://schemas.microsoft.com/office/powerpoint/2010/main" val="137601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PlaceHolder 1"/>
          <p:cNvSpPr>
            <a:spLocks noGrp="1" noRot="1" noChangeAspect="1"/>
          </p:cNvSpPr>
          <p:nvPr>
            <p:ph type="sldImg"/>
          </p:nvPr>
        </p:nvSpPr>
        <p:spPr>
          <a:xfrm>
            <a:off x="685800" y="1143000"/>
            <a:ext cx="5486400" cy="3086100"/>
          </a:xfrm>
          <a:prstGeom prst="rect">
            <a:avLst/>
          </a:prstGeom>
        </p:spPr>
      </p:sp>
      <p:sp>
        <p:nvSpPr>
          <p:cNvPr id="422" name="PlaceHolder 2"/>
          <p:cNvSpPr>
            <a:spLocks noGrp="1"/>
          </p:cNvSpPr>
          <p:nvPr>
            <p:ph type="body"/>
          </p:nvPr>
        </p:nvSpPr>
        <p:spPr>
          <a:xfrm>
            <a:off x="685713" y="4400515"/>
            <a:ext cx="5486057" cy="3600120"/>
          </a:xfrm>
          <a:prstGeom prst="rect">
            <a:avLst/>
          </a:prstGeom>
        </p:spPr>
        <p:txBody>
          <a:bodyPr>
            <a:noAutofit/>
          </a:bodyPr>
          <a:lstStyle/>
          <a:p>
            <a:endParaRPr lang="en-IN" sz="2000" b="0" strike="noStrike" spc="-1">
              <a:latin typeface="Arial"/>
            </a:endParaRPr>
          </a:p>
        </p:txBody>
      </p:sp>
      <p:sp>
        <p:nvSpPr>
          <p:cNvPr id="423" name="TextShape 3"/>
          <p:cNvSpPr txBox="1"/>
          <p:nvPr/>
        </p:nvSpPr>
        <p:spPr>
          <a:xfrm>
            <a:off x="3884731" y="8685315"/>
            <a:ext cx="2971296" cy="458553"/>
          </a:xfrm>
          <a:prstGeom prst="rect">
            <a:avLst/>
          </a:prstGeom>
          <a:noFill/>
          <a:ln>
            <a:noFill/>
          </a:ln>
        </p:spPr>
        <p:txBody>
          <a:bodyPr anchor="b">
            <a:noAutofit/>
          </a:bodyPr>
          <a:lstStyle/>
          <a:p>
            <a:pPr algn="r">
              <a:lnSpc>
                <a:spcPct val="100000"/>
              </a:lnSpc>
            </a:pPr>
            <a:fld id="{55975AAE-16B8-4B1B-A2AD-70CA2AACC668}" type="slidenum">
              <a:rPr lang="en-IN" sz="1200" b="0" strike="noStrike" spc="-1">
                <a:latin typeface="Times New Roman"/>
              </a:rPr>
              <a:pPr algn="r">
                <a:lnSpc>
                  <a:spcPct val="100000"/>
                </a:lnSpc>
              </a:pPr>
              <a:t>7</a:t>
            </a:fld>
            <a:endParaRPr lang="en-IN" sz="1200" b="0" strike="noStrike" spc="-1">
              <a:latin typeface="Times New Roman"/>
            </a:endParaRPr>
          </a:p>
        </p:txBody>
      </p:sp>
    </p:spTree>
    <p:extLst>
      <p:ext uri="{BB962C8B-B14F-4D97-AF65-F5344CB8AC3E}">
        <p14:creationId xmlns="" xmlns:p14="http://schemas.microsoft.com/office/powerpoint/2010/main" val="162666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3" y="876300"/>
            <a:ext cx="7689851" cy="4325938"/>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p:nvPr>
        </p:nvSpPr>
        <p:spPr/>
        <p:txBody>
          <a:bodyPr/>
          <a:lstStyle/>
          <a:p>
            <a:pPr algn="r"/>
            <a:fld id="{1283D829-D325-4D1E-845B-5C39BFA9A7BB}" type="slidenum">
              <a:rPr lang="en-IN" sz="1400" b="0" strike="noStrike" spc="-1" smtClean="0">
                <a:latin typeface="Times New Roman"/>
              </a:rPr>
              <a:pPr algn="r"/>
              <a:t>8</a:t>
            </a:fld>
            <a:endParaRPr lang="en-IN" sz="1400" b="0" strike="noStrike" spc="-1">
              <a:latin typeface="Times New Roman"/>
            </a:endParaRPr>
          </a:p>
        </p:txBody>
      </p:sp>
    </p:spTree>
    <p:extLst>
      <p:ext uri="{BB962C8B-B14F-4D97-AF65-F5344CB8AC3E}">
        <p14:creationId xmlns="" xmlns:p14="http://schemas.microsoft.com/office/powerpoint/2010/main" val="376398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PlaceHolder 1"/>
          <p:cNvSpPr>
            <a:spLocks noGrp="1" noRot="1" noChangeAspect="1"/>
          </p:cNvSpPr>
          <p:nvPr>
            <p:ph type="sldImg"/>
          </p:nvPr>
        </p:nvSpPr>
        <p:spPr>
          <a:xfrm>
            <a:off x="685800" y="1143000"/>
            <a:ext cx="5486400" cy="3086100"/>
          </a:xfrm>
          <a:prstGeom prst="rect">
            <a:avLst/>
          </a:prstGeom>
        </p:spPr>
      </p:sp>
      <p:sp>
        <p:nvSpPr>
          <p:cNvPr id="428" name="PlaceHolder 2"/>
          <p:cNvSpPr>
            <a:spLocks noGrp="1"/>
          </p:cNvSpPr>
          <p:nvPr>
            <p:ph type="body"/>
          </p:nvPr>
        </p:nvSpPr>
        <p:spPr>
          <a:xfrm>
            <a:off x="685713" y="4400515"/>
            <a:ext cx="5486057" cy="3600120"/>
          </a:xfrm>
          <a:prstGeom prst="rect">
            <a:avLst/>
          </a:prstGeom>
        </p:spPr>
        <p:txBody>
          <a:bodyPr>
            <a:noAutofit/>
          </a:bodyPr>
          <a:lstStyle/>
          <a:p>
            <a:pPr marL="342900" indent="-342900">
              <a:lnSpc>
                <a:spcPct val="100000"/>
              </a:lnSpc>
              <a:buFont typeface="+mj-lt"/>
              <a:buAutoNum type="arabicPeriod"/>
            </a:pPr>
            <a:r>
              <a:rPr lang="en-IN" sz="1800" b="1" strike="noStrike" spc="-1" dirty="0">
                <a:solidFill>
                  <a:srgbClr val="FF0000"/>
                </a:solidFill>
                <a:latin typeface="Arial"/>
              </a:rPr>
              <a:t>Name of the scheme to be finalized during the final briefing</a:t>
            </a:r>
          </a:p>
          <a:p>
            <a:pPr marL="216000" indent="-216000">
              <a:lnSpc>
                <a:spcPct val="100000"/>
              </a:lnSpc>
            </a:pPr>
            <a:endParaRPr lang="en-IN" sz="1800" b="0" strike="noStrike" spc="-1" dirty="0">
              <a:latin typeface="Arial"/>
            </a:endParaRPr>
          </a:p>
        </p:txBody>
      </p:sp>
      <p:sp>
        <p:nvSpPr>
          <p:cNvPr id="429" name="TextShape 3"/>
          <p:cNvSpPr txBox="1"/>
          <p:nvPr/>
        </p:nvSpPr>
        <p:spPr>
          <a:xfrm>
            <a:off x="3884731" y="8685315"/>
            <a:ext cx="2971296" cy="458553"/>
          </a:xfrm>
          <a:prstGeom prst="rect">
            <a:avLst/>
          </a:prstGeom>
          <a:noFill/>
          <a:ln>
            <a:noFill/>
          </a:ln>
        </p:spPr>
        <p:txBody>
          <a:bodyPr anchor="b">
            <a:noAutofit/>
          </a:bodyPr>
          <a:lstStyle/>
          <a:p>
            <a:pPr algn="r">
              <a:lnSpc>
                <a:spcPct val="100000"/>
              </a:lnSpc>
            </a:pPr>
            <a:fld id="{16C97055-E3C7-43E3-A3C3-2850F1814762}" type="slidenum">
              <a:rPr lang="en-IN" sz="1200" b="0" strike="noStrike" spc="-1">
                <a:latin typeface="Times New Roman"/>
              </a:rPr>
              <a:pPr algn="r">
                <a:lnSpc>
                  <a:spcPct val="100000"/>
                </a:lnSpc>
              </a:pPr>
              <a:t>9</a:t>
            </a:fld>
            <a:endParaRPr lang="en-IN" sz="1200" b="0" strike="noStrike" spc="-1">
              <a:latin typeface="Times New Roman"/>
            </a:endParaRPr>
          </a:p>
        </p:txBody>
      </p:sp>
    </p:spTree>
    <p:extLst>
      <p:ext uri="{BB962C8B-B14F-4D97-AF65-F5344CB8AC3E}">
        <p14:creationId xmlns="" xmlns:p14="http://schemas.microsoft.com/office/powerpoint/2010/main" val="362533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PlaceHolder 1"/>
          <p:cNvSpPr>
            <a:spLocks noGrp="1" noRot="1" noChangeAspect="1"/>
          </p:cNvSpPr>
          <p:nvPr>
            <p:ph type="sldImg"/>
          </p:nvPr>
        </p:nvSpPr>
        <p:spPr>
          <a:xfrm>
            <a:off x="685800" y="1143000"/>
            <a:ext cx="5486400" cy="3086100"/>
          </a:xfrm>
          <a:prstGeom prst="rect">
            <a:avLst/>
          </a:prstGeom>
        </p:spPr>
      </p:sp>
      <p:sp>
        <p:nvSpPr>
          <p:cNvPr id="425" name="PlaceHolder 2"/>
          <p:cNvSpPr>
            <a:spLocks noGrp="1"/>
          </p:cNvSpPr>
          <p:nvPr>
            <p:ph type="body"/>
          </p:nvPr>
        </p:nvSpPr>
        <p:spPr>
          <a:xfrm>
            <a:off x="685713" y="4400515"/>
            <a:ext cx="5486057" cy="3600120"/>
          </a:xfrm>
          <a:prstGeom prst="rect">
            <a:avLst/>
          </a:prstGeom>
        </p:spPr>
        <p:txBody>
          <a:bodyPr>
            <a:noAutofit/>
          </a:bodyPr>
          <a:lstStyle/>
          <a:p>
            <a:endParaRPr lang="en-IN" sz="2000" b="0" strike="noStrike" spc="-1">
              <a:latin typeface="Arial"/>
            </a:endParaRPr>
          </a:p>
        </p:txBody>
      </p:sp>
      <p:sp>
        <p:nvSpPr>
          <p:cNvPr id="426" name="TextShape 3"/>
          <p:cNvSpPr txBox="1"/>
          <p:nvPr/>
        </p:nvSpPr>
        <p:spPr>
          <a:xfrm>
            <a:off x="3884731" y="8685315"/>
            <a:ext cx="2971296" cy="458553"/>
          </a:xfrm>
          <a:prstGeom prst="rect">
            <a:avLst/>
          </a:prstGeom>
          <a:noFill/>
          <a:ln>
            <a:noFill/>
          </a:ln>
        </p:spPr>
        <p:txBody>
          <a:bodyPr anchor="b">
            <a:noAutofit/>
          </a:bodyPr>
          <a:lstStyle/>
          <a:p>
            <a:pPr algn="r">
              <a:lnSpc>
                <a:spcPct val="100000"/>
              </a:lnSpc>
            </a:pPr>
            <a:fld id="{6419144B-DC63-4B41-BECF-983C3321042B}" type="slidenum">
              <a:rPr lang="en-IN" sz="1200" b="0" strike="noStrike" spc="-1">
                <a:solidFill>
                  <a:srgbClr val="000000"/>
                </a:solidFill>
                <a:latin typeface="+mn-lt"/>
                <a:ea typeface="+mn-ea"/>
              </a:rPr>
              <a:pPr algn="r">
                <a:lnSpc>
                  <a:spcPct val="100000"/>
                </a:lnSpc>
              </a:pPr>
              <a:t>10</a:t>
            </a:fld>
            <a:endParaRPr lang="en-IN" sz="1200" b="0" strike="noStrike" spc="-1">
              <a:latin typeface="Times New Roman"/>
            </a:endParaRPr>
          </a:p>
        </p:txBody>
      </p:sp>
    </p:spTree>
    <p:extLst>
      <p:ext uri="{BB962C8B-B14F-4D97-AF65-F5344CB8AC3E}">
        <p14:creationId xmlns="" xmlns:p14="http://schemas.microsoft.com/office/powerpoint/2010/main" val="405968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dirty="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B5AEE0-402C-41E5-9555-EA60ACDA55A4}" type="slidenum">
              <a:rPr lang="en-IN" smtClean="0"/>
              <a:pPr fontAlgn="base">
                <a:spcBef>
                  <a:spcPct val="0"/>
                </a:spcBef>
                <a:spcAft>
                  <a:spcPct val="0"/>
                </a:spcAft>
                <a:defRPr/>
              </a:pPr>
              <a:t>11</a:t>
            </a:fld>
            <a:endParaRPr lang="en-IN"/>
          </a:p>
        </p:txBody>
      </p:sp>
    </p:spTree>
    <p:extLst>
      <p:ext uri="{BB962C8B-B14F-4D97-AF65-F5344CB8AC3E}">
        <p14:creationId xmlns="" xmlns:p14="http://schemas.microsoft.com/office/powerpoint/2010/main" val="1582788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49300"/>
            <a:ext cx="6559550" cy="3690938"/>
          </a:xfrm>
        </p:spPr>
      </p:sp>
      <p:sp>
        <p:nvSpPr>
          <p:cNvPr id="3" name="Notes Placeholder 2"/>
          <p:cNvSpPr>
            <a:spLocks noGrp="1"/>
          </p:cNvSpPr>
          <p:nvPr>
            <p:ph type="body" idx="1"/>
          </p:nvPr>
        </p:nvSpPr>
        <p:spPr/>
        <p:txBody>
          <a:bodyPr/>
          <a:lstStyle/>
          <a:p>
            <a:pPr marL="228600" indent="-228600">
              <a:buFont typeface="+mj-lt"/>
              <a:buAutoNum type="arabicPeriod"/>
            </a:pPr>
            <a:r>
              <a:rPr lang="en-IN" b="1" dirty="0">
                <a:solidFill>
                  <a:srgbClr val="FF0000"/>
                </a:solidFill>
              </a:rPr>
              <a:t>This</a:t>
            </a:r>
            <a:r>
              <a:rPr lang="en-IN" b="1" baseline="0" dirty="0">
                <a:solidFill>
                  <a:srgbClr val="FF0000"/>
                </a:solidFill>
              </a:rPr>
              <a:t> may be explained during the final briefing as it is a new point.</a:t>
            </a:r>
            <a:endParaRPr lang="en-IN" b="1" dirty="0">
              <a:solidFill>
                <a:srgbClr val="FF0000"/>
              </a:solidFill>
            </a:endParaRPr>
          </a:p>
        </p:txBody>
      </p:sp>
      <p:sp>
        <p:nvSpPr>
          <p:cNvPr id="4" name="Slide Number Placeholder 3"/>
          <p:cNvSpPr>
            <a:spLocks noGrp="1"/>
          </p:cNvSpPr>
          <p:nvPr>
            <p:ph type="sldNum"/>
          </p:nvPr>
        </p:nvSpPr>
        <p:spPr/>
        <p:txBody>
          <a:bodyPr/>
          <a:lstStyle/>
          <a:p>
            <a:pPr algn="r"/>
            <a:fld id="{1283D829-D325-4D1E-845B-5C39BFA9A7BB}" type="slidenum">
              <a:rPr lang="en-IN" sz="1400" b="0" strike="noStrike" spc="-1" smtClean="0">
                <a:latin typeface="Times New Roman"/>
              </a:rPr>
              <a:pPr algn="r"/>
              <a:t>14</a:t>
            </a:fld>
            <a:endParaRPr lang="en-IN" sz="1400" b="0" strike="noStrike" spc="-1">
              <a:latin typeface="Times New Roman"/>
            </a:endParaRPr>
          </a:p>
        </p:txBody>
      </p:sp>
    </p:spTree>
    <p:extLst>
      <p:ext uri="{BB962C8B-B14F-4D97-AF65-F5344CB8AC3E}">
        <p14:creationId xmlns="" xmlns:p14="http://schemas.microsoft.com/office/powerpoint/2010/main" val="372745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48" name="PlaceHolder 2"/>
          <p:cNvSpPr>
            <a:spLocks noGrp="1"/>
          </p:cNvSpPr>
          <p:nvPr>
            <p:ph type="subTitle"/>
          </p:nvPr>
        </p:nvSpPr>
        <p:spPr>
          <a:xfrm>
            <a:off x="838080" y="3779441"/>
            <a:ext cx="10515240" cy="443198"/>
          </a:xfrm>
          <a:prstGeom prst="rect">
            <a:avLst/>
          </a:prstGeom>
        </p:spPr>
        <p:txBody>
          <a:bodyPr lIns="0" tIns="0" rIns="0" bIns="0" anchor="ctr">
            <a:spAutoFit/>
          </a:bodyPr>
          <a:lstStyle/>
          <a:p>
            <a:pPr algn="ctr"/>
            <a:endParaRPr lang="en-IN"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0"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2"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3"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838080" y="3215501"/>
            <a:ext cx="10515240" cy="443198"/>
          </a:xfrm>
          <a:prstGeom prst="rect">
            <a:avLst/>
          </a:prstGeom>
        </p:spPr>
        <p:txBody>
          <a:bodyPr lIns="0" tIns="0" rIns="0" bIns="0" anchor="ctr">
            <a:spAutoFit/>
          </a:bodyPr>
          <a:lstStyle/>
          <a:p>
            <a:pPr algn="ctr"/>
            <a:endParaRPr lang="en-IN"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7"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8"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9"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838080" y="3779441"/>
            <a:ext cx="10515240" cy="443198"/>
          </a:xfrm>
          <a:prstGeom prst="rect">
            <a:avLst/>
          </a:prstGeom>
        </p:spPr>
        <p:txBody>
          <a:bodyPr lIns="0" tIns="0" rIns="0" bIns="0" anchor="ctr">
            <a:spAutoFit/>
          </a:bodyPr>
          <a:lstStyle/>
          <a:p>
            <a:pPr algn="ctr"/>
            <a:endParaRPr lang="en-IN"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3"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6"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7"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9"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0"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2"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3"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4"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5"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7"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8"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9"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0"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1"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2"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90" name="PlaceHolder 2"/>
          <p:cNvSpPr>
            <a:spLocks noGrp="1"/>
          </p:cNvSpPr>
          <p:nvPr>
            <p:ph type="subTitle"/>
          </p:nvPr>
        </p:nvSpPr>
        <p:spPr>
          <a:xfrm>
            <a:off x="838080" y="3779441"/>
            <a:ext cx="10515240" cy="443198"/>
          </a:xfrm>
          <a:prstGeom prst="rect">
            <a:avLst/>
          </a:prstGeom>
        </p:spPr>
        <p:txBody>
          <a:bodyPr lIns="0" tIns="0" rIns="0" bIns="0" anchor="ctr">
            <a:spAutoFit/>
          </a:bodyPr>
          <a:lstStyle/>
          <a:p>
            <a:pPr algn="ctr"/>
            <a:endParaRPr lang="en-IN"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92"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94"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5"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838080" y="3215501"/>
            <a:ext cx="10515240" cy="443198"/>
          </a:xfrm>
          <a:prstGeom prst="rect">
            <a:avLst/>
          </a:prstGeom>
        </p:spPr>
        <p:txBody>
          <a:bodyPr lIns="0" tIns="0" rIns="0" bIns="0" anchor="ctr">
            <a:spAutoFit/>
          </a:bodyPr>
          <a:lstStyle/>
          <a:p>
            <a:pPr algn="ctr"/>
            <a:endParaRPr lang="en-IN"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99"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0"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1"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03"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5"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07"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8"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9"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11"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2"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14"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5"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6"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7"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19"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0"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1"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2"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3"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4"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76300A-21FD-BE44-BCC9-97E312ED1B79}" type="datetimeFigureOut">
              <a:rPr lang="en-US" smtClean="0"/>
              <a:pPr/>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94F87-EE63-DC42-9F4D-02DDA6E666CF}" type="slidenum">
              <a:rPr lang="en-US" smtClean="0"/>
              <a:pPr/>
              <a:t>‹#›</a:t>
            </a:fld>
            <a:endParaRPr lang="en-US"/>
          </a:p>
        </p:txBody>
      </p:sp>
    </p:spTree>
    <p:extLst>
      <p:ext uri="{BB962C8B-B14F-4D97-AF65-F5344CB8AC3E}">
        <p14:creationId xmlns="" xmlns:p14="http://schemas.microsoft.com/office/powerpoint/2010/main" val="193811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9A9C83-A707-4C4D-A756-D2C9440E219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731BB81-9CDA-4509-A4F4-D5663DF3CA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64520E3-5150-495A-BF61-672137F19E09}"/>
              </a:ext>
            </a:extLst>
          </p:cNvPr>
          <p:cNvSpPr>
            <a:spLocks noGrp="1"/>
          </p:cNvSpPr>
          <p:nvPr>
            <p:ph type="dt" sz="half" idx="10"/>
          </p:nvPr>
        </p:nvSpPr>
        <p:spPr/>
        <p:txBody>
          <a:bodyPr/>
          <a:lstStyle/>
          <a:p>
            <a:fld id="{E8F77834-CA9F-4261-9844-17C90890B49E}" type="datetimeFigureOut">
              <a:rPr lang="en-IN" smtClean="0"/>
              <a:pPr/>
              <a:t>23-05-2020</a:t>
            </a:fld>
            <a:endParaRPr lang="en-IN"/>
          </a:p>
        </p:txBody>
      </p:sp>
      <p:sp>
        <p:nvSpPr>
          <p:cNvPr id="5" name="Footer Placeholder 4">
            <a:extLst>
              <a:ext uri="{FF2B5EF4-FFF2-40B4-BE49-F238E27FC236}">
                <a16:creationId xmlns="" xmlns:a16="http://schemas.microsoft.com/office/drawing/2014/main" id="{F7CE6118-86CC-4B2F-9468-67D9C93B605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EA177AB6-7264-4B9E-A968-71C76E248C54}"/>
              </a:ext>
            </a:extLst>
          </p:cNvPr>
          <p:cNvSpPr>
            <a:spLocks noGrp="1"/>
          </p:cNvSpPr>
          <p:nvPr>
            <p:ph type="sldNum" sz="quarter" idx="12"/>
          </p:nvPr>
        </p:nvSpPr>
        <p:spPr/>
        <p:txBody>
          <a:bodyPr/>
          <a:lstStyle/>
          <a:p>
            <a:fld id="{DB387BF0-A009-4C7C-B670-6E83585C0E8E}" type="slidenum">
              <a:rPr lang="en-IN" smtClean="0"/>
              <a:pPr/>
              <a:t>‹#›</a:t>
            </a:fld>
            <a:endParaRPr lang="en-IN"/>
          </a:p>
        </p:txBody>
      </p:sp>
    </p:spTree>
    <p:extLst>
      <p:ext uri="{BB962C8B-B14F-4D97-AF65-F5344CB8AC3E}">
        <p14:creationId xmlns="" xmlns:p14="http://schemas.microsoft.com/office/powerpoint/2010/main" val="89037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215501"/>
            <a:ext cx="10515240" cy="443198"/>
          </a:xfrm>
          <a:prstGeom prst="rect">
            <a:avLst/>
          </a:prstGeom>
        </p:spPr>
        <p:txBody>
          <a:bodyPr lIns="0" tIns="0" rIns="0" bIns="0" anchor="ctr">
            <a:spAutoFit/>
          </a:bodyPr>
          <a:lstStyle/>
          <a:p>
            <a:pPr algn="ctr"/>
            <a:endParaRPr lang="en-IN"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902973"/>
            <a:ext cx="10515240" cy="249299"/>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en-US"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53B08D83-8063-4661-9792-0BDAF02D297E}" type="datetime">
              <a:rPr lang="en-IN" sz="1200" b="0" strike="noStrike" spc="-1">
                <a:solidFill>
                  <a:srgbClr val="8B8B8B"/>
                </a:solidFill>
                <a:latin typeface="Calibri"/>
              </a:rPr>
              <a:pPr>
                <a:lnSpc>
                  <a:spcPct val="100000"/>
                </a:lnSpc>
              </a:pPr>
              <a:t>23-05-2020</a:t>
            </a:fld>
            <a:endParaRPr lang="en-IN"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endParaRPr lang="en-IN"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98E5FBE0-B7B0-446F-8CBB-4D3BE3D5A8AC}" type="slidenum">
              <a:rPr lang="en-IN" sz="1200" b="0" strike="noStrike" spc="-1">
                <a:solidFill>
                  <a:srgbClr val="8B8B8B"/>
                </a:solidFill>
                <a:latin typeface="Calibri"/>
              </a:rPr>
              <a:pPr algn="r">
                <a:lnSpc>
                  <a:spcPct val="100000"/>
                </a:lnSpc>
              </a:pPr>
              <a:t>‹#›</a:t>
            </a:fld>
            <a:endParaRPr lang="en-IN"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Edit Master text styles</a:t>
            </a: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rPr>
              <a:t>Second level</a:t>
            </a:r>
          </a:p>
          <a:p>
            <a:pPr marL="1143000" lvl="2" indent="-228240">
              <a:lnSpc>
                <a:spcPct val="90000"/>
              </a:lnSpc>
              <a:spcBef>
                <a:spcPts val="499"/>
              </a:spcBef>
              <a:buClr>
                <a:srgbClr val="000000"/>
              </a:buClr>
              <a:buFont typeface="Arial"/>
              <a:buChar char="•"/>
            </a:pPr>
            <a:r>
              <a:rPr lang="en-US" sz="2000" b="0" strike="noStrike" spc="-1">
                <a:solidFill>
                  <a:srgbClr val="000000"/>
                </a:solidFill>
                <a:latin typeface="Calibri"/>
              </a:rPr>
              <a:t>Third level</a:t>
            </a:r>
          </a:p>
          <a:p>
            <a:pPr marL="1600200" lvl="3" indent="-228240">
              <a:lnSpc>
                <a:spcPct val="90000"/>
              </a:lnSpc>
              <a:spcBef>
                <a:spcPts val="499"/>
              </a:spcBef>
              <a:buClr>
                <a:srgbClr val="000000"/>
              </a:buClr>
              <a:buFont typeface="Arial"/>
              <a:buChar char="•"/>
            </a:pPr>
            <a:r>
              <a:rPr lang="en-US" sz="1800" b="0" strike="noStrike" spc="-1">
                <a:solidFill>
                  <a:srgbClr val="000000"/>
                </a:solidFill>
                <a:latin typeface="Calibri"/>
              </a:rPr>
              <a:t>Fourth level</a:t>
            </a:r>
          </a:p>
          <a:p>
            <a:pPr marL="2057400" lvl="4" indent="-228240">
              <a:lnSpc>
                <a:spcPct val="90000"/>
              </a:lnSpc>
              <a:spcBef>
                <a:spcPts val="499"/>
              </a:spcBef>
              <a:buClr>
                <a:srgbClr val="000000"/>
              </a:buClr>
              <a:buFont typeface="Arial"/>
              <a:buChar char="•"/>
            </a:pPr>
            <a:r>
              <a:rPr lang="en-US" sz="1800" b="0" strike="noStrike" spc="-1">
                <a:solidFill>
                  <a:srgbClr val="000000"/>
                </a:solidFill>
                <a:latin typeface="Calibri"/>
              </a:rPr>
              <a:t>Fifth level</a:t>
            </a:r>
          </a:p>
        </p:txBody>
      </p:sp>
      <p:sp>
        <p:nvSpPr>
          <p:cNvPr id="43"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3817E277-1F37-47C2-A3F9-C43C88858FE3}" type="datetime">
              <a:rPr lang="en-IN" sz="1200" b="0" strike="noStrike" spc="-1">
                <a:solidFill>
                  <a:srgbClr val="8B8B8B"/>
                </a:solidFill>
                <a:latin typeface="Calibri"/>
              </a:rPr>
              <a:pPr>
                <a:lnSpc>
                  <a:spcPct val="100000"/>
                </a:lnSpc>
              </a:pPr>
              <a:t>23-05-2020</a:t>
            </a:fld>
            <a:endParaRPr lang="en-IN" sz="1200" b="0" strike="noStrike" spc="-1">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lstStyle/>
          <a:p>
            <a:endParaRPr lang="en-IN" sz="2400" b="0" strike="noStrike" spc="-1">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C9F5C596-65C7-4E58-8B31-E4D018119E27}" type="slidenum">
              <a:rPr lang="en-IN" sz="1200" b="0" strike="noStrike" spc="-1">
                <a:solidFill>
                  <a:srgbClr val="8B8B8B"/>
                </a:solidFill>
                <a:latin typeface="Calibri"/>
              </a:rPr>
              <a:pPr algn="r">
                <a:lnSpc>
                  <a:spcPct val="100000"/>
                </a:lnSpc>
              </a:pPr>
              <a:t>‹#›</a:t>
            </a:fld>
            <a:endParaRPr lang="en-IN" sz="1200" b="0" strike="noStrike" spc="-1">
              <a:latin typeface="Times New Roman"/>
            </a:endParaRPr>
          </a:p>
        </p:txBody>
      </p:sp>
      <p:pic>
        <p:nvPicPr>
          <p:cNvPr id="46" name="Picture 6"/>
          <p:cNvPicPr/>
          <p:nvPr/>
        </p:nvPicPr>
        <p:blipFill>
          <a:blip r:embed="rId14"/>
          <a:stretch/>
        </p:blipFill>
        <p:spPr>
          <a:xfrm>
            <a:off x="11121840" y="230040"/>
            <a:ext cx="809640" cy="809640"/>
          </a:xfrm>
          <a:prstGeom prst="rect">
            <a:avLst/>
          </a:prstGeom>
          <a:ln>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831960" y="1709640"/>
            <a:ext cx="10515240" cy="2852280"/>
          </a:xfrm>
          <a:prstGeom prst="rect">
            <a:avLst/>
          </a:prstGeom>
        </p:spPr>
        <p:txBody>
          <a:bodyPr anchor="b">
            <a:noAutofit/>
          </a:bodyPr>
          <a:lstStyle/>
          <a:p>
            <a:pPr>
              <a:lnSpc>
                <a:spcPct val="90000"/>
              </a:lnSpc>
            </a:pPr>
            <a:r>
              <a:rPr lang="en-US"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84" name="PlaceHolder 2"/>
          <p:cNvSpPr>
            <a:spLocks noGrp="1"/>
          </p:cNvSpPr>
          <p:nvPr>
            <p:ph type="body"/>
          </p:nvPr>
        </p:nvSpPr>
        <p:spPr>
          <a:xfrm>
            <a:off x="831960" y="4589640"/>
            <a:ext cx="10515240" cy="1499760"/>
          </a:xfrm>
          <a:prstGeom prst="rect">
            <a:avLst/>
          </a:prstGeom>
        </p:spPr>
        <p:txBody>
          <a:bodyPr>
            <a:noAutofit/>
          </a:bodyPr>
          <a:lstStyle/>
          <a:p>
            <a:pPr>
              <a:lnSpc>
                <a:spcPct val="90000"/>
              </a:lnSpc>
              <a:spcBef>
                <a:spcPts val="1001"/>
              </a:spcBef>
            </a:pPr>
            <a:r>
              <a:rPr lang="en-US" sz="2400" b="0" strike="noStrike" spc="-1">
                <a:solidFill>
                  <a:srgbClr val="8B8B8B"/>
                </a:solidFill>
                <a:latin typeface="Calibri"/>
              </a:rPr>
              <a:t>Edit Master text styles</a:t>
            </a:r>
            <a:endParaRPr lang="en-US" sz="2400" b="0" strike="noStrike" spc="-1">
              <a:solidFill>
                <a:srgbClr val="000000"/>
              </a:solidFill>
              <a:latin typeface="Calibri"/>
            </a:endParaRPr>
          </a:p>
        </p:txBody>
      </p:sp>
      <p:sp>
        <p:nvSpPr>
          <p:cNvPr id="85"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442FC034-CDF8-4FFD-8990-54D51BC6A10B}" type="datetime">
              <a:rPr lang="en-IN" sz="1200" b="0" strike="noStrike" spc="-1">
                <a:solidFill>
                  <a:srgbClr val="8B8B8B"/>
                </a:solidFill>
                <a:latin typeface="Calibri"/>
              </a:rPr>
              <a:pPr>
                <a:lnSpc>
                  <a:spcPct val="100000"/>
                </a:lnSpc>
              </a:pPr>
              <a:t>23-05-2020</a:t>
            </a:fld>
            <a:endParaRPr lang="en-IN" sz="1200" b="0" strike="noStrike" spc="-1">
              <a:latin typeface="Times New Roman"/>
            </a:endParaRPr>
          </a:p>
        </p:txBody>
      </p:sp>
      <p:sp>
        <p:nvSpPr>
          <p:cNvPr id="86" name="PlaceHolder 4"/>
          <p:cNvSpPr>
            <a:spLocks noGrp="1"/>
          </p:cNvSpPr>
          <p:nvPr>
            <p:ph type="ftr"/>
          </p:nvPr>
        </p:nvSpPr>
        <p:spPr>
          <a:xfrm>
            <a:off x="4038480" y="6356520"/>
            <a:ext cx="4114440" cy="364680"/>
          </a:xfrm>
          <a:prstGeom prst="rect">
            <a:avLst/>
          </a:prstGeom>
        </p:spPr>
        <p:txBody>
          <a:bodyPr anchor="ctr">
            <a:noAutofit/>
          </a:bodyPr>
          <a:lstStyle/>
          <a:p>
            <a:endParaRPr lang="en-IN" sz="2400" b="0" strike="noStrike" spc="-1">
              <a:latin typeface="Times New Roman"/>
            </a:endParaRPr>
          </a:p>
        </p:txBody>
      </p:sp>
      <p:sp>
        <p:nvSpPr>
          <p:cNvPr id="87"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F5716EFE-6944-4838-8D3C-AE871A4A0900}" type="slidenum">
              <a:rPr lang="en-IN" sz="1200" b="0" strike="noStrike" spc="-1">
                <a:solidFill>
                  <a:srgbClr val="8B8B8B"/>
                </a:solidFill>
                <a:latin typeface="Calibri"/>
              </a:rPr>
              <a:pPr algn="r">
                <a:lnSpc>
                  <a:spcPct val="100000"/>
                </a:lnSpc>
              </a:pPr>
              <a:t>‹#›</a:t>
            </a:fld>
            <a:endParaRPr lang="en-IN" sz="1200" b="0" strike="noStrike" spc="-1">
              <a:latin typeface="Times New Roman"/>
            </a:endParaRPr>
          </a:p>
        </p:txBody>
      </p:sp>
      <p:pic>
        <p:nvPicPr>
          <p:cNvPr id="88" name="Picture 6"/>
          <p:cNvPicPr/>
          <p:nvPr/>
        </p:nvPicPr>
        <p:blipFill>
          <a:blip r:embed="rId16"/>
          <a:stretch/>
        </p:blipFill>
        <p:spPr>
          <a:xfrm>
            <a:off x="11171160" y="254520"/>
            <a:ext cx="809640" cy="809640"/>
          </a:xfrm>
          <a:prstGeom prst="rect">
            <a:avLst/>
          </a:prstGeom>
          <a:ln>
            <a:noFill/>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07" r:id="rId13"/>
    <p:sldLayoutId id="214748370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jpeg"/><Relationship Id="rId5" Type="http://schemas.microsoft.com/office/2007/relationships/hdphoto" Target="../media/hdphoto1.wdp"/><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1550340" y="1715588"/>
            <a:ext cx="9143280" cy="306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50000"/>
              </a:lnSpc>
            </a:pPr>
            <a:r>
              <a:rPr lang="en-IN" sz="3600" b="1" strike="noStrike" spc="-1" dirty="0">
                <a:solidFill>
                  <a:srgbClr val="000000"/>
                </a:solidFill>
                <a:latin typeface="Times New Roman"/>
              </a:rPr>
              <a:t> STRATEGIC REFORMS </a:t>
            </a:r>
            <a:endParaRPr lang="en-IN" sz="3600" b="0" strike="noStrike" spc="-1" dirty="0">
              <a:latin typeface="Arial"/>
            </a:endParaRPr>
          </a:p>
          <a:p>
            <a:pPr algn="ctr">
              <a:lnSpc>
                <a:spcPct val="150000"/>
              </a:lnSpc>
            </a:pPr>
            <a:r>
              <a:rPr lang="en-IN" sz="3600" b="1" strike="noStrike" spc="-1" dirty="0">
                <a:solidFill>
                  <a:srgbClr val="000000"/>
                </a:solidFill>
                <a:latin typeface="Times New Roman"/>
              </a:rPr>
              <a:t>and </a:t>
            </a:r>
            <a:endParaRPr lang="en-IN" sz="3600" b="0" strike="noStrike" spc="-1" dirty="0">
              <a:latin typeface="Arial"/>
            </a:endParaRPr>
          </a:p>
          <a:p>
            <a:pPr algn="ctr">
              <a:lnSpc>
                <a:spcPct val="150000"/>
              </a:lnSpc>
            </a:pPr>
            <a:r>
              <a:rPr lang="en-IN" sz="3600" b="1" strike="noStrike" spc="-1" dirty="0">
                <a:solidFill>
                  <a:srgbClr val="000000"/>
                </a:solidFill>
                <a:latin typeface="Times New Roman"/>
              </a:rPr>
              <a:t>GROWTH INITIATIVES</a:t>
            </a:r>
            <a:endParaRPr lang="en-IN" sz="3600" b="0" strike="noStrike" spc="-1" dirty="0">
              <a:latin typeface="Arial"/>
            </a:endParaRPr>
          </a:p>
        </p:txBody>
      </p:sp>
      <p:sp>
        <p:nvSpPr>
          <p:cNvPr id="217" name="CustomShape 3"/>
          <p:cNvSpPr/>
          <p:nvPr/>
        </p:nvSpPr>
        <p:spPr>
          <a:xfrm>
            <a:off x="272520" y="5865135"/>
            <a:ext cx="11698920" cy="763847"/>
          </a:xfrm>
          <a:prstGeom prst="rect">
            <a:avLst/>
          </a:prstGeom>
          <a:solidFill>
            <a:schemeClr val="bg2"/>
          </a:solidFill>
          <a:ln>
            <a:noFill/>
          </a:ln>
        </p:spPr>
        <p:style>
          <a:lnRef idx="0">
            <a:scrgbClr r="0" g="0" b="0"/>
          </a:lnRef>
          <a:fillRef idx="0">
            <a:scrgbClr r="0" g="0" b="0"/>
          </a:fillRef>
          <a:effectRef idx="0">
            <a:scrgbClr r="0" g="0" b="0"/>
          </a:effectRef>
          <a:fontRef idx="minor"/>
        </p:style>
        <p:txBody>
          <a:bodyPr lIns="0" tIns="12240" rIns="0" bIns="0">
            <a:spAutoFit/>
          </a:bodyPr>
          <a:lstStyle/>
          <a:p>
            <a:pPr marL="12960" algn="ctr">
              <a:lnSpc>
                <a:spcPct val="100000"/>
              </a:lnSpc>
              <a:spcBef>
                <a:spcPts val="96"/>
              </a:spcBef>
            </a:pPr>
            <a:r>
              <a:rPr lang="en-IN" sz="2400" b="0" strike="noStrike" spc="-7">
                <a:solidFill>
                  <a:srgbClr val="000000"/>
                </a:solidFill>
                <a:latin typeface="Times New Roman"/>
              </a:rPr>
              <a:t>Department of Economic Affairs, </a:t>
            </a:r>
            <a:endParaRPr lang="en-IN" sz="2400" b="0" strike="noStrike" spc="-1">
              <a:latin typeface="Arial"/>
            </a:endParaRPr>
          </a:p>
          <a:p>
            <a:pPr marL="12960" algn="ctr">
              <a:lnSpc>
                <a:spcPct val="100000"/>
              </a:lnSpc>
              <a:spcBef>
                <a:spcPts val="96"/>
              </a:spcBef>
            </a:pPr>
            <a:r>
              <a:rPr lang="en-IN" sz="2400" b="0" strike="noStrike" spc="-7">
                <a:solidFill>
                  <a:srgbClr val="000000"/>
                </a:solidFill>
                <a:latin typeface="Times New Roman"/>
              </a:rPr>
              <a:t>Ministry of Finance </a:t>
            </a:r>
            <a:endParaRPr lang="en-IN" sz="2400" b="0" strike="noStrike" spc="-1">
              <a:latin typeface="Arial"/>
            </a:endParaRPr>
          </a:p>
        </p:txBody>
      </p:sp>
      <p:pic>
        <p:nvPicPr>
          <p:cNvPr id="218" name="Picture 6"/>
          <p:cNvPicPr/>
          <p:nvPr/>
        </p:nvPicPr>
        <p:blipFill>
          <a:blip r:embed="rId3"/>
          <a:stretch/>
        </p:blipFill>
        <p:spPr>
          <a:xfrm>
            <a:off x="5569920" y="333000"/>
            <a:ext cx="1088280" cy="1088280"/>
          </a:xfrm>
          <a:prstGeom prst="rect">
            <a:avLst/>
          </a:prstGeom>
          <a:ln>
            <a:noFill/>
          </a:ln>
        </p:spPr>
      </p:pic>
      <p:pic>
        <p:nvPicPr>
          <p:cNvPr id="6" name="Picture 5"/>
          <p:cNvPicPr>
            <a:picLocks noChangeAspect="1"/>
          </p:cNvPicPr>
          <p:nvPr/>
        </p:nvPicPr>
        <p:blipFill rotWithShape="1">
          <a:blip r:embed="rId4">
            <a:extLst>
              <a:ext uri="{BEBA8EAE-BF5A-486C-A8C5-ECC9F3942E4B}">
                <a14:imgProps xmlns="" xmlns:a14="http://schemas.microsoft.com/office/drawing/2010/main">
                  <a14:imgLayer r:embed="rId5">
                    <a14:imgEffect>
                      <a14:brightnessContrast bright="12000" contrast="-19000"/>
                    </a14:imgEffect>
                  </a14:imgLayer>
                </a14:imgProps>
              </a:ext>
              <a:ext uri="{28A0092B-C50C-407E-A947-70E740481C1C}">
                <a14:useLocalDpi xmlns="" xmlns:a14="http://schemas.microsoft.com/office/drawing/2010/main" val="0"/>
              </a:ext>
            </a:extLst>
          </a:blip>
          <a:srcRect l="6057" r="7056"/>
          <a:stretch/>
        </p:blipFill>
        <p:spPr>
          <a:xfrm>
            <a:off x="-1" y="0"/>
            <a:ext cx="12192001" cy="6871252"/>
          </a:xfrm>
          <a:prstGeom prst="rect">
            <a:avLst/>
          </a:prstGeom>
        </p:spPr>
      </p:pic>
      <p:sp>
        <p:nvSpPr>
          <p:cNvPr id="8" name="Title 1">
            <a:extLst>
              <a:ext uri="{FF2B5EF4-FFF2-40B4-BE49-F238E27FC236}">
                <a16:creationId xmlns="" xmlns:a16="http://schemas.microsoft.com/office/drawing/2014/main" id="{2F9C05D3-2DD6-4593-AFAF-7D5811874719}"/>
              </a:ext>
            </a:extLst>
          </p:cNvPr>
          <p:cNvSpPr txBox="1">
            <a:spLocks/>
          </p:cNvSpPr>
          <p:nvPr/>
        </p:nvSpPr>
        <p:spPr>
          <a:xfrm>
            <a:off x="688161" y="347596"/>
            <a:ext cx="8065141" cy="1855893"/>
          </a:xfrm>
          <a:prstGeom prst="rect">
            <a:avLst/>
          </a:prstGeom>
          <a:ln>
            <a:noFill/>
          </a:ln>
        </p:spPr>
        <p:txBody>
          <a:bodyPr wrap="square" lIns="0" tIns="0" rIns="0" bIns="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i-IN" altLang="en-US" b="1" dirty="0">
                <a:solidFill>
                  <a:schemeClr val="bg1"/>
                </a:solidFill>
                <a:latin typeface="Arial Unicode MS"/>
              </a:rPr>
              <a:t>आत्मनिर्भर भारत</a:t>
            </a:r>
            <a:endParaRPr lang="en-GB" altLang="en-US" b="1" dirty="0">
              <a:solidFill>
                <a:schemeClr val="bg1"/>
              </a:solidFill>
              <a:latin typeface="Arial Unicode MS"/>
            </a:endParaRPr>
          </a:p>
          <a:p>
            <a:endParaRPr lang="en-GB" altLang="en-US" sz="2000" b="1" dirty="0">
              <a:solidFill>
                <a:schemeClr val="bg1"/>
              </a:solidFill>
            </a:endParaRPr>
          </a:p>
          <a:p>
            <a:pPr>
              <a:lnSpc>
                <a:spcPct val="100000"/>
              </a:lnSpc>
              <a:spcBef>
                <a:spcPts val="600"/>
              </a:spcBef>
              <a:spcAft>
                <a:spcPts val="600"/>
              </a:spcAft>
            </a:pPr>
            <a:r>
              <a:rPr lang="hi-IN" altLang="en-US" sz="2400" b="1" dirty="0" smtClean="0">
                <a:solidFill>
                  <a:schemeClr val="bg1"/>
                </a:solidFill>
              </a:rPr>
              <a:t>भाग-3 </a:t>
            </a:r>
            <a:r>
              <a:rPr lang="en-GB" altLang="en-US" sz="2400" b="1" dirty="0" smtClean="0">
                <a:solidFill>
                  <a:schemeClr val="bg1"/>
                </a:solidFill>
              </a:rPr>
              <a:t>: </a:t>
            </a:r>
            <a:r>
              <a:rPr lang="hi-IN" altLang="en-US" sz="2400" b="1" dirty="0" smtClean="0">
                <a:solidFill>
                  <a:schemeClr val="bg1"/>
                </a:solidFill>
              </a:rPr>
              <a:t>कृषि</a:t>
            </a:r>
            <a:endParaRPr lang="en-GB" altLang="en-US" sz="2400" b="1" dirty="0">
              <a:solidFill>
                <a:schemeClr val="bg1"/>
              </a:solidFill>
            </a:endParaRPr>
          </a:p>
          <a:p>
            <a:pPr>
              <a:lnSpc>
                <a:spcPct val="100000"/>
              </a:lnSpc>
              <a:spcBef>
                <a:spcPts val="600"/>
              </a:spcBef>
              <a:spcAft>
                <a:spcPts val="600"/>
              </a:spcAft>
            </a:pPr>
            <a:r>
              <a:rPr lang="en-GB" altLang="en-US" sz="2400" b="1" dirty="0" smtClean="0">
                <a:solidFill>
                  <a:schemeClr val="bg1"/>
                </a:solidFill>
              </a:rPr>
              <a:t>15.05.2020</a:t>
            </a:r>
            <a:endParaRPr lang="en-IN" sz="2400" b="1" dirty="0">
              <a:solidFill>
                <a:schemeClr val="bg1"/>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flipH="1">
            <a:off x="-2" y="6460138"/>
            <a:ext cx="3160891" cy="129305"/>
            <a:chOff x="486664" y="1507414"/>
            <a:chExt cx="4107108" cy="198439"/>
          </a:xfrm>
        </p:grpSpPr>
        <p:sp>
          <p:nvSpPr>
            <p:cNvPr id="10" name="Rectangle 9">
              <a:extLst>
                <a:ext uri="{FF2B5EF4-FFF2-40B4-BE49-F238E27FC236}">
                  <a16:creationId xmlns="" xmlns:a16="http://schemas.microsoft.com/office/drawing/2014/main" id="{23674986-AD7D-4D84-8289-AAF9ACEFF093}"/>
                </a:ext>
              </a:extLst>
            </p:cNvPr>
            <p:cNvSpPr/>
            <p:nvPr/>
          </p:nvSpPr>
          <p:spPr>
            <a:xfrm flipH="1">
              <a:off x="3811050" y="1507414"/>
              <a:ext cx="782722" cy="198439"/>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746079A2-C889-4EA5-863C-710E101B4A93}"/>
                </a:ext>
              </a:extLst>
            </p:cNvPr>
            <p:cNvSpPr/>
            <p:nvPr/>
          </p:nvSpPr>
          <p:spPr>
            <a:xfrm flipH="1">
              <a:off x="2979954" y="1507414"/>
              <a:ext cx="782722" cy="198439"/>
            </a:xfrm>
            <a:prstGeom prst="rect">
              <a:avLst/>
            </a:prstGeom>
            <a:solidFill>
              <a:srgbClr val="D95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F529DB11-EB7F-46A9-96A4-98FB1ED484E4}"/>
                </a:ext>
              </a:extLst>
            </p:cNvPr>
            <p:cNvSpPr/>
            <p:nvPr/>
          </p:nvSpPr>
          <p:spPr>
            <a:xfrm flipH="1">
              <a:off x="2148858" y="1507414"/>
              <a:ext cx="782722" cy="1984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3674986-AD7D-4D84-8289-AAF9ACEFF093}"/>
                </a:ext>
              </a:extLst>
            </p:cNvPr>
            <p:cNvSpPr/>
            <p:nvPr/>
          </p:nvSpPr>
          <p:spPr>
            <a:xfrm flipH="1">
              <a:off x="1317761" y="1507414"/>
              <a:ext cx="782722" cy="1984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746079A2-C889-4EA5-863C-710E101B4A93}"/>
                </a:ext>
              </a:extLst>
            </p:cNvPr>
            <p:cNvSpPr/>
            <p:nvPr/>
          </p:nvSpPr>
          <p:spPr>
            <a:xfrm flipH="1">
              <a:off x="486664" y="1507414"/>
              <a:ext cx="782722" cy="19843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p:cNvSpPr/>
          <p:nvPr/>
        </p:nvSpPr>
        <p:spPr>
          <a:xfrm>
            <a:off x="10769334" y="1416956"/>
            <a:ext cx="1177593" cy="212815"/>
          </a:xfrm>
          <a:prstGeom prst="rect">
            <a:avLst/>
          </a:prstGeom>
        </p:spPr>
        <p:txBody>
          <a:bodyPr wrap="square">
            <a:spAutoFit/>
          </a:bodyPr>
          <a:lstStyle/>
          <a:p>
            <a:r>
              <a:rPr lang="en-US" sz="783" b="1" dirty="0">
                <a:solidFill>
                  <a:schemeClr val="bg1"/>
                </a:solidFill>
              </a:rPr>
              <a:t>Government Of India</a:t>
            </a:r>
          </a:p>
        </p:txBody>
      </p:sp>
      <p:pic>
        <p:nvPicPr>
          <p:cNvPr id="23" name="Picture 2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0987983" y="126794"/>
            <a:ext cx="739432" cy="1268248"/>
          </a:xfrm>
          <a:prstGeom prst="rect">
            <a:avLst/>
          </a:prstGeom>
        </p:spPr>
      </p:pic>
      <p:grpSp>
        <p:nvGrpSpPr>
          <p:cNvPr id="2" name="Group 1"/>
          <p:cNvGrpSpPr/>
          <p:nvPr/>
        </p:nvGrpSpPr>
        <p:grpSpPr>
          <a:xfrm>
            <a:off x="1542240" y="2552619"/>
            <a:ext cx="9143280" cy="3707591"/>
            <a:chOff x="1542240" y="2552619"/>
            <a:chExt cx="9143280" cy="3707591"/>
          </a:xfrm>
        </p:grpSpPr>
        <p:sp>
          <p:nvSpPr>
            <p:cNvPr id="216" name="CustomShape 2"/>
            <p:cNvSpPr/>
            <p:nvPr/>
          </p:nvSpPr>
          <p:spPr>
            <a:xfrm>
              <a:off x="1542240" y="5269680"/>
              <a:ext cx="9143280" cy="58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gn="ctr">
                <a:lnSpc>
                  <a:spcPct val="90000"/>
                </a:lnSpc>
              </a:pPr>
              <a:r>
                <a:rPr lang="en-IN" sz="2400" b="1" strike="noStrike" spc="-1" dirty="0">
                  <a:solidFill>
                    <a:srgbClr val="000000"/>
                  </a:solidFill>
                  <a:latin typeface="Times New Roman"/>
                </a:rPr>
                <a:t>05-05-2020</a:t>
              </a:r>
              <a:endParaRPr lang="en-IN" sz="2400" b="0" strike="noStrike" spc="-1" dirty="0">
                <a:latin typeface="Arial"/>
              </a:endParaRPr>
            </a:p>
          </p:txBody>
        </p:sp>
        <p:sp>
          <p:nvSpPr>
            <p:cNvPr id="22" name="Rectangle 43"/>
            <p:cNvSpPr/>
            <p:nvPr/>
          </p:nvSpPr>
          <p:spPr>
            <a:xfrm>
              <a:off x="6012562" y="3855823"/>
              <a:ext cx="4187498" cy="2404387"/>
            </a:xfrm>
            <a:custGeom>
              <a:avLst/>
              <a:gdLst>
                <a:gd name="connsiteX0" fmla="*/ 0 w 4439478"/>
                <a:gd name="connsiteY0" fmla="*/ 0 h 4439478"/>
                <a:gd name="connsiteX1" fmla="*/ 4439478 w 4439478"/>
                <a:gd name="connsiteY1" fmla="*/ 0 h 4439478"/>
                <a:gd name="connsiteX2" fmla="*/ 4439478 w 4439478"/>
                <a:gd name="connsiteY2" fmla="*/ 4439478 h 4439478"/>
                <a:gd name="connsiteX3" fmla="*/ 0 w 4439478"/>
                <a:gd name="connsiteY3" fmla="*/ 4439478 h 4439478"/>
                <a:gd name="connsiteX4" fmla="*/ 0 w 4439478"/>
                <a:gd name="connsiteY4" fmla="*/ 0 h 4439478"/>
                <a:gd name="connsiteX0" fmla="*/ 2186608 w 4439478"/>
                <a:gd name="connsiteY0" fmla="*/ 2345634 h 4439478"/>
                <a:gd name="connsiteX1" fmla="*/ 4439478 w 4439478"/>
                <a:gd name="connsiteY1" fmla="*/ 0 h 4439478"/>
                <a:gd name="connsiteX2" fmla="*/ 4439478 w 4439478"/>
                <a:gd name="connsiteY2" fmla="*/ 4439478 h 4439478"/>
                <a:gd name="connsiteX3" fmla="*/ 0 w 4439478"/>
                <a:gd name="connsiteY3" fmla="*/ 4439478 h 4439478"/>
                <a:gd name="connsiteX4" fmla="*/ 2186608 w 4439478"/>
                <a:gd name="connsiteY4" fmla="*/ 2345634 h 4439478"/>
                <a:gd name="connsiteX0" fmla="*/ 2215636 w 4439478"/>
                <a:gd name="connsiteY0" fmla="*/ 2287577 h 4439478"/>
                <a:gd name="connsiteX1" fmla="*/ 4439478 w 4439478"/>
                <a:gd name="connsiteY1" fmla="*/ 0 h 4439478"/>
                <a:gd name="connsiteX2" fmla="*/ 4439478 w 4439478"/>
                <a:gd name="connsiteY2" fmla="*/ 4439478 h 4439478"/>
                <a:gd name="connsiteX3" fmla="*/ 0 w 4439478"/>
                <a:gd name="connsiteY3" fmla="*/ 4439478 h 4439478"/>
                <a:gd name="connsiteX4" fmla="*/ 2215636 w 4439478"/>
                <a:gd name="connsiteY4" fmla="*/ 2287577 h 4439478"/>
                <a:gd name="connsiteX0" fmla="*/ 2215636 w 4439478"/>
                <a:gd name="connsiteY0" fmla="*/ 1983989 h 4135890"/>
                <a:gd name="connsiteX1" fmla="*/ 4405001 w 4439478"/>
                <a:gd name="connsiteY1" fmla="*/ 0 h 4135890"/>
                <a:gd name="connsiteX2" fmla="*/ 4439478 w 4439478"/>
                <a:gd name="connsiteY2" fmla="*/ 4135890 h 4135890"/>
                <a:gd name="connsiteX3" fmla="*/ 0 w 4439478"/>
                <a:gd name="connsiteY3" fmla="*/ 4135890 h 4135890"/>
                <a:gd name="connsiteX4" fmla="*/ 2215636 w 4439478"/>
                <a:gd name="connsiteY4" fmla="*/ 1983989 h 4135890"/>
                <a:gd name="connsiteX0" fmla="*/ 3077544 w 5301386"/>
                <a:gd name="connsiteY0" fmla="*/ 1983989 h 4135890"/>
                <a:gd name="connsiteX1" fmla="*/ 5266909 w 5301386"/>
                <a:gd name="connsiteY1" fmla="*/ 0 h 4135890"/>
                <a:gd name="connsiteX2" fmla="*/ 5301386 w 5301386"/>
                <a:gd name="connsiteY2" fmla="*/ 4135890 h 4135890"/>
                <a:gd name="connsiteX3" fmla="*/ 0 w 5301386"/>
                <a:gd name="connsiteY3" fmla="*/ 4135890 h 4135890"/>
                <a:gd name="connsiteX4" fmla="*/ 3077544 w 5301386"/>
                <a:gd name="connsiteY4" fmla="*/ 1983989 h 4135890"/>
                <a:gd name="connsiteX0" fmla="*/ 2853448 w 5301386"/>
                <a:gd name="connsiteY0" fmla="*/ 1882794 h 4135890"/>
                <a:gd name="connsiteX1" fmla="*/ 5266909 w 5301386"/>
                <a:gd name="connsiteY1" fmla="*/ 0 h 4135890"/>
                <a:gd name="connsiteX2" fmla="*/ 5301386 w 5301386"/>
                <a:gd name="connsiteY2" fmla="*/ 4135890 h 4135890"/>
                <a:gd name="connsiteX3" fmla="*/ 0 w 5301386"/>
                <a:gd name="connsiteY3" fmla="*/ 4135890 h 4135890"/>
                <a:gd name="connsiteX4" fmla="*/ 2853448 w 5301386"/>
                <a:gd name="connsiteY4" fmla="*/ 1882794 h 4135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1386" h="4135890">
                  <a:moveTo>
                    <a:pt x="2853448" y="1882794"/>
                  </a:moveTo>
                  <a:lnTo>
                    <a:pt x="5266909" y="0"/>
                  </a:lnTo>
                  <a:lnTo>
                    <a:pt x="5301386" y="4135890"/>
                  </a:lnTo>
                  <a:lnTo>
                    <a:pt x="0" y="4135890"/>
                  </a:lnTo>
                  <a:lnTo>
                    <a:pt x="2853448" y="1882794"/>
                  </a:lnTo>
                  <a:close/>
                </a:path>
              </a:pathLst>
            </a:cu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rotWithShape="1">
            <a:blip r:embed="rId7">
              <a:extLst>
                <a:ext uri="{28A0092B-C50C-407E-A947-70E740481C1C}">
                  <a14:useLocalDpi xmlns="" xmlns:a14="http://schemas.microsoft.com/office/drawing/2010/main" val="0"/>
                </a:ext>
              </a:extLst>
            </a:blip>
            <a:srcRect l="26079" r="50751"/>
            <a:stretch/>
          </p:blipFill>
          <p:spPr>
            <a:xfrm>
              <a:off x="5228486" y="2585645"/>
              <a:ext cx="1565189" cy="3546474"/>
            </a:xfrm>
            <a:prstGeom prst="rect">
              <a:avLst/>
            </a:prstGeom>
          </p:spPr>
        </p:pic>
        <p:pic>
          <p:nvPicPr>
            <p:cNvPr id="25" name="Picture 24"/>
            <p:cNvPicPr>
              <a:picLocks noChangeAspect="1"/>
            </p:cNvPicPr>
            <p:nvPr/>
          </p:nvPicPr>
          <p:blipFill rotWithShape="1">
            <a:blip r:embed="rId8">
              <a:extLst>
                <a:ext uri="{28A0092B-C50C-407E-A947-70E740481C1C}">
                  <a14:useLocalDpi xmlns="" xmlns:a14="http://schemas.microsoft.com/office/drawing/2010/main" val="0"/>
                </a:ext>
              </a:extLst>
            </a:blip>
            <a:srcRect l="22230" r="42624"/>
            <a:stretch/>
          </p:blipFill>
          <p:spPr>
            <a:xfrm>
              <a:off x="8606255" y="2552619"/>
              <a:ext cx="1885637" cy="3579500"/>
            </a:xfrm>
            <a:prstGeom prst="rect">
              <a:avLst/>
            </a:prstGeom>
          </p:spPr>
        </p:pic>
        <p:pic>
          <p:nvPicPr>
            <p:cNvPr id="27" name="Picture 26"/>
            <p:cNvPicPr>
              <a:picLocks noChangeAspect="1"/>
            </p:cNvPicPr>
            <p:nvPr/>
          </p:nvPicPr>
          <p:blipFill rotWithShape="1">
            <a:blip r:embed="rId9">
              <a:extLst>
                <a:ext uri="{28A0092B-C50C-407E-A947-70E740481C1C}">
                  <a14:useLocalDpi xmlns="" xmlns:a14="http://schemas.microsoft.com/office/drawing/2010/main" val="0"/>
                </a:ext>
              </a:extLst>
            </a:blip>
            <a:srcRect l="19320" r="47096"/>
            <a:stretch/>
          </p:blipFill>
          <p:spPr>
            <a:xfrm>
              <a:off x="6801467" y="2556867"/>
              <a:ext cx="1789205" cy="3540492"/>
            </a:xfrm>
            <a:prstGeom prst="rect">
              <a:avLst/>
            </a:prstGeom>
          </p:spPr>
        </p:pic>
        <p:pic>
          <p:nvPicPr>
            <p:cNvPr id="28" name="Picture 27"/>
            <p:cNvPicPr>
              <a:picLocks noChangeAspect="1"/>
            </p:cNvPicPr>
            <p:nvPr/>
          </p:nvPicPr>
          <p:blipFill rotWithShape="1">
            <a:blip r:embed="rId10">
              <a:extLst>
                <a:ext uri="{28A0092B-C50C-407E-A947-70E740481C1C}">
                  <a14:useLocalDpi xmlns="" xmlns:a14="http://schemas.microsoft.com/office/drawing/2010/main" val="0"/>
                </a:ext>
              </a:extLst>
            </a:blip>
            <a:srcRect l="48258" r="17035"/>
            <a:stretch/>
          </p:blipFill>
          <p:spPr>
            <a:xfrm>
              <a:off x="1792446" y="2585645"/>
              <a:ext cx="1853738" cy="3545198"/>
            </a:xfrm>
            <a:prstGeom prst="rect">
              <a:avLst/>
            </a:prstGeom>
          </p:spPr>
        </p:pic>
        <p:pic>
          <p:nvPicPr>
            <p:cNvPr id="29" name="Picture 28"/>
            <p:cNvPicPr>
              <a:picLocks noChangeAspect="1"/>
            </p:cNvPicPr>
            <p:nvPr/>
          </p:nvPicPr>
          <p:blipFill rotWithShape="1">
            <a:blip r:embed="rId11">
              <a:extLst>
                <a:ext uri="{28A0092B-C50C-407E-A947-70E740481C1C}">
                  <a14:useLocalDpi xmlns="" xmlns:a14="http://schemas.microsoft.com/office/drawing/2010/main" val="0"/>
                </a:ext>
              </a:extLst>
            </a:blip>
            <a:srcRect l="43931" r="26518"/>
            <a:stretch/>
          </p:blipFill>
          <p:spPr>
            <a:xfrm>
              <a:off x="3661767" y="2585645"/>
              <a:ext cx="1583097" cy="3546474"/>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1"/>
          <p:cNvSpPr txBox="1"/>
          <p:nvPr/>
        </p:nvSpPr>
        <p:spPr>
          <a:xfrm>
            <a:off x="159074" y="185927"/>
            <a:ext cx="8789689" cy="822715"/>
          </a:xfrm>
          <a:prstGeom prst="rect">
            <a:avLst/>
          </a:prstGeom>
          <a:noFill/>
          <a:ln>
            <a:noFill/>
          </a:ln>
        </p:spPr>
        <p:txBody>
          <a:bodyPr anchor="ctr">
            <a:noAutofit/>
          </a:bodyPr>
          <a:lstStyle/>
          <a:p>
            <a:pPr>
              <a:lnSpc>
                <a:spcPct val="90000"/>
              </a:lnSpc>
            </a:pPr>
            <a:r>
              <a:rPr lang="hi-IN" sz="3200" b="1" spc="-1" dirty="0" smtClean="0">
                <a:solidFill>
                  <a:srgbClr val="000000"/>
                </a:solidFill>
                <a:latin typeface="Times New Roman"/>
              </a:rPr>
              <a:t>प्रधानमंत्री मत्स्य सम्पदा योजना (पीएमएमएसवाई) के माध्यम से मछुआरों के लिए 20,000 करोड़ रुपये</a:t>
            </a:r>
            <a:endParaRPr lang="en-US" sz="3200" b="0" strike="noStrike" spc="-1" dirty="0">
              <a:solidFill>
                <a:srgbClr val="000000"/>
              </a:solidFill>
              <a:latin typeface="Calibri"/>
            </a:endParaRPr>
          </a:p>
        </p:txBody>
      </p:sp>
      <p:sp>
        <p:nvSpPr>
          <p:cNvPr id="272" name="TextShape 2"/>
          <p:cNvSpPr txBox="1"/>
          <p:nvPr/>
        </p:nvSpPr>
        <p:spPr>
          <a:xfrm>
            <a:off x="333929" y="1168105"/>
            <a:ext cx="8432015" cy="5530430"/>
          </a:xfrm>
          <a:prstGeom prst="rect">
            <a:avLst/>
          </a:prstGeom>
          <a:noFill/>
          <a:ln>
            <a:noFill/>
          </a:ln>
        </p:spPr>
        <p:txBody>
          <a:bodyPr>
            <a:noAutofit/>
          </a:bodyPr>
          <a:lstStyle/>
          <a:p>
            <a:pPr marL="342900" indent="-342900" algn="just">
              <a:lnSpc>
                <a:spcPct val="120000"/>
              </a:lnSpc>
              <a:spcBef>
                <a:spcPts val="600"/>
              </a:spcBef>
              <a:buFont typeface="Arial" panose="020B0604020202020204" pitchFamily="34" charset="0"/>
              <a:buChar char="•"/>
            </a:pPr>
            <a:r>
              <a:rPr lang="hi-IN" sz="1600" dirty="0" smtClean="0">
                <a:latin typeface="Times New Roman" panose="02020603050405020304" pitchFamily="18" charset="0"/>
                <a:cs typeface="Times New Roman" panose="02020603050405020304" pitchFamily="18" charset="0"/>
              </a:rPr>
              <a:t>मत्स्य मूल्य श्रृंखला में</a:t>
            </a:r>
            <a:r>
              <a:rPr lang="hi-IN" sz="1600" b="1" dirty="0" smtClean="0">
                <a:latin typeface="Times New Roman" panose="02020603050405020304" pitchFamily="18" charset="0"/>
                <a:cs typeface="Times New Roman" panose="02020603050405020304" pitchFamily="18" charset="0"/>
              </a:rPr>
              <a:t> महत्वपूर्ण अंतर</a:t>
            </a:r>
            <a:r>
              <a:rPr lang="en-IN" sz="1600" dirty="0" smtClean="0">
                <a:latin typeface="Times New Roman" panose="02020603050405020304" pitchFamily="18" charset="0"/>
                <a:cs typeface="Times New Roman" panose="02020603050405020304" pitchFamily="18" charset="0"/>
              </a:rPr>
              <a:t> </a:t>
            </a:r>
          </a:p>
          <a:p>
            <a:pPr marL="342900" indent="-342900" algn="just">
              <a:lnSpc>
                <a:spcPct val="120000"/>
              </a:lnSpc>
              <a:spcBef>
                <a:spcPts val="600"/>
              </a:spcBef>
              <a:buFont typeface="Arial" panose="020B0604020202020204" pitchFamily="34" charset="0"/>
              <a:buChar char="•"/>
            </a:pPr>
            <a:r>
              <a:rPr lang="hi-IN" sz="1600" b="1" dirty="0" smtClean="0">
                <a:latin typeface="Times New Roman" panose="02020603050405020304" pitchFamily="18" charset="0"/>
                <a:cs typeface="Times New Roman" panose="02020603050405020304" pitchFamily="18" charset="0"/>
              </a:rPr>
              <a:t>सरकार समुद्री और अंतर्देशीय मत्स्य पालन के एकीकृत, सतत, समावेशी विकास के लिए पीएमएमएसवाई की शुरुआत करेगी।</a:t>
            </a:r>
            <a:endParaRPr lang="en-IN" sz="1600" b="1" dirty="0">
              <a:latin typeface="Times New Roman" panose="02020603050405020304" pitchFamily="18" charset="0"/>
              <a:cs typeface="Times New Roman" panose="02020603050405020304" pitchFamily="18" charset="0"/>
            </a:endParaRPr>
          </a:p>
          <a:p>
            <a:pPr marL="342900" indent="-342900" algn="just">
              <a:lnSpc>
                <a:spcPct val="120000"/>
              </a:lnSpc>
              <a:spcBef>
                <a:spcPts val="600"/>
              </a:spcBef>
              <a:buFont typeface="Arial" panose="020B0604020202020204" pitchFamily="34" charset="0"/>
              <a:buChar char="•"/>
            </a:pPr>
            <a:r>
              <a:rPr lang="hi-IN" sz="1600" dirty="0" smtClean="0">
                <a:latin typeface="Times New Roman" panose="02020603050405020304" pitchFamily="18" charset="0"/>
                <a:cs typeface="Times New Roman" panose="02020603050405020304" pitchFamily="18" charset="0"/>
              </a:rPr>
              <a:t>समुद्री, अंतर्देशीय मत्स्य पालन और जल कृषि (एक्वाकल्चर) </a:t>
            </a:r>
            <a:r>
              <a:rPr lang="hi-IN" sz="1600" b="1" dirty="0" smtClean="0">
                <a:latin typeface="Times New Roman" panose="02020603050405020304" pitchFamily="18" charset="0"/>
                <a:cs typeface="Times New Roman" panose="02020603050405020304" pitchFamily="18" charset="0"/>
              </a:rPr>
              <a:t>गतिविधियों के लिए 11,000 करोड़ रुपये</a:t>
            </a:r>
            <a:endParaRPr lang="en-US" sz="1600" dirty="0">
              <a:latin typeface="Times New Roman" panose="02020603050405020304" pitchFamily="18" charset="0"/>
              <a:cs typeface="Times New Roman" panose="02020603050405020304" pitchFamily="18" charset="0"/>
            </a:endParaRPr>
          </a:p>
          <a:p>
            <a:pPr marL="342900" indent="-342900" algn="just">
              <a:lnSpc>
                <a:spcPct val="120000"/>
              </a:lnSpc>
              <a:spcBef>
                <a:spcPts val="600"/>
              </a:spcBef>
              <a:buFont typeface="Arial" panose="020B0604020202020204" pitchFamily="34" charset="0"/>
              <a:buChar char="•"/>
            </a:pPr>
            <a:r>
              <a:rPr lang="hi-IN" sz="1600" b="1" dirty="0" smtClean="0">
                <a:latin typeface="Times New Roman" panose="02020603050405020304" pitchFamily="18" charset="0"/>
                <a:cs typeface="Times New Roman" panose="02020603050405020304" pitchFamily="18" charset="0"/>
              </a:rPr>
              <a:t>बुनियादी ढांचे के लिए 9000 करोड़ रुपये –</a:t>
            </a:r>
            <a:r>
              <a:rPr lang="hi-IN" sz="1600" dirty="0" smtClean="0">
                <a:latin typeface="Times New Roman" panose="02020603050405020304" pitchFamily="18" charset="0"/>
                <a:cs typeface="Times New Roman" panose="02020603050405020304" pitchFamily="18" charset="0"/>
              </a:rPr>
              <a:t>मछली पकड़ने की नौकाओं को बांधने का स्थायन (फिशिंग हारबर्स), कोल्ड चेन, बाजार आदि।</a:t>
            </a:r>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marL="342900" indent="-342900" algn="just">
              <a:lnSpc>
                <a:spcPct val="120000"/>
              </a:lnSpc>
              <a:spcBef>
                <a:spcPts val="600"/>
              </a:spcBef>
              <a:buFont typeface="Arial" panose="020B0604020202020204" pitchFamily="34" charset="0"/>
              <a:buChar char="•"/>
            </a:pPr>
            <a:r>
              <a:rPr lang="hi-IN" sz="1600" dirty="0" smtClean="0">
                <a:latin typeface="Times New Roman" panose="02020603050405020304" pitchFamily="18" charset="0"/>
                <a:cs typeface="Times New Roman" panose="02020603050405020304" pitchFamily="18" charset="0"/>
              </a:rPr>
              <a:t>जल कृषि उत्पादन प्रणाली जहां मछलियों को तैरते हुए जाल में रखा जाता है (केज कल्चर), समुद्री शैवाल की खेती, सजावटी मछली पालन के साथ-साथ मछली पकड़ने के नये जहाज, उनका पता लगाने,</a:t>
            </a:r>
            <a:r>
              <a:rPr lang="en-IN" sz="1600" dirty="0" smtClean="0">
                <a:latin typeface="Times New Roman" panose="02020603050405020304" pitchFamily="18" charset="0"/>
                <a:cs typeface="Times New Roman" panose="02020603050405020304" pitchFamily="18" charset="0"/>
              </a:rPr>
              <a:t> </a:t>
            </a:r>
            <a:r>
              <a:rPr lang="hi-IN" sz="1600" dirty="0" smtClean="0">
                <a:latin typeface="Times New Roman" panose="02020603050405020304" pitchFamily="18" charset="0"/>
                <a:cs typeface="Times New Roman" panose="02020603050405020304" pitchFamily="18" charset="0"/>
              </a:rPr>
              <a:t>प्रयोगशाला नेटवर्क आदि प्रमुख गतिविधियां होंगी।</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342900" indent="-342900" algn="just">
              <a:lnSpc>
                <a:spcPct val="120000"/>
              </a:lnSpc>
              <a:spcBef>
                <a:spcPts val="600"/>
              </a:spcBef>
              <a:buFont typeface="Arial" panose="020B0604020202020204" pitchFamily="34" charset="0"/>
              <a:buChar char="•"/>
            </a:pPr>
            <a:r>
              <a:rPr lang="hi-IN" sz="1600" dirty="0" smtClean="0">
                <a:latin typeface="Times New Roman" panose="02020603050405020304" pitchFamily="18" charset="0"/>
                <a:cs typeface="Times New Roman" panose="02020603050405020304" pitchFamily="18" charset="0"/>
              </a:rPr>
              <a:t>मछुआरों के लिए प्रतिबंध अवधि के प्रावधान (जिस अवधि के दौरान मछली पकड़ने की अनुमति नहीं है), व्यक्तिगत और नाव बीमा</a:t>
            </a:r>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marL="342900" indent="-342900" algn="just">
              <a:lnSpc>
                <a:spcPct val="120000"/>
              </a:lnSpc>
              <a:spcBef>
                <a:spcPts val="600"/>
              </a:spcBef>
              <a:buFont typeface="Arial" panose="020B0604020202020204" pitchFamily="34" charset="0"/>
              <a:buChar char="•"/>
            </a:pPr>
            <a:r>
              <a:rPr lang="hi-IN" sz="1600" b="1" dirty="0" smtClean="0">
                <a:latin typeface="Times New Roman" panose="02020603050405020304" pitchFamily="18" charset="0"/>
                <a:cs typeface="Times New Roman" panose="02020603050405020304" pitchFamily="18" charset="0"/>
              </a:rPr>
              <a:t>5 वर्षों में 70 लाख टन अतिरिक्त मछली उत्पादन</a:t>
            </a:r>
            <a:r>
              <a:rPr lang="en-IN" sz="1600" dirty="0" smtClean="0">
                <a:latin typeface="Times New Roman" panose="02020603050405020304" pitchFamily="18" charset="0"/>
                <a:cs typeface="Times New Roman" panose="02020603050405020304" pitchFamily="18" charset="0"/>
              </a:rPr>
              <a:t> </a:t>
            </a:r>
            <a:r>
              <a:rPr lang="hi-IN" sz="1600" dirty="0" smtClean="0">
                <a:latin typeface="Times New Roman" panose="02020603050405020304" pitchFamily="18" charset="0"/>
                <a:cs typeface="Times New Roman" panose="02020603050405020304" pitchFamily="18" charset="0"/>
              </a:rPr>
              <a:t>होगा।</a:t>
            </a:r>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marL="342900" indent="-342900" algn="just">
              <a:lnSpc>
                <a:spcPct val="120000"/>
              </a:lnSpc>
              <a:spcBef>
                <a:spcPts val="600"/>
              </a:spcBef>
              <a:buFont typeface="Arial" panose="020B0604020202020204" pitchFamily="34" charset="0"/>
              <a:buChar char="•"/>
            </a:pPr>
            <a:r>
              <a:rPr lang="hi-IN" sz="1600" b="1" dirty="0" smtClean="0">
                <a:latin typeface="Times New Roman" panose="02020603050405020304" pitchFamily="18" charset="0"/>
                <a:cs typeface="Times New Roman" panose="02020603050405020304" pitchFamily="18" charset="0"/>
              </a:rPr>
              <a:t>55 लाख से अधिक व्यक्तियों को रोजगार; निर्यात दोगुना होकर </a:t>
            </a:r>
            <a:r>
              <a:rPr lang="hi-IN" sz="1600" dirty="0" smtClean="0">
                <a:latin typeface="Times New Roman" panose="02020603050405020304" pitchFamily="18" charset="0"/>
                <a:cs typeface="Times New Roman" panose="02020603050405020304" pitchFamily="18" charset="0"/>
              </a:rPr>
              <a:t>1,00,000 करोड़ रुपये ।</a:t>
            </a:r>
            <a:endParaRPr lang="en-US" sz="1600" dirty="0">
              <a:latin typeface="Times New Roman" panose="02020603050405020304" pitchFamily="18" charset="0"/>
              <a:cs typeface="Times New Roman" panose="02020603050405020304" pitchFamily="18" charset="0"/>
            </a:endParaRPr>
          </a:p>
          <a:p>
            <a:pPr marL="342900" indent="-342900" algn="just">
              <a:lnSpc>
                <a:spcPct val="120000"/>
              </a:lnSpc>
              <a:spcBef>
                <a:spcPts val="600"/>
              </a:spcBef>
              <a:buFont typeface="Arial" panose="020B0604020202020204" pitchFamily="34" charset="0"/>
              <a:buChar char="•"/>
            </a:pPr>
            <a:r>
              <a:rPr lang="hi-IN" sz="1600" dirty="0" smtClean="0">
                <a:latin typeface="Times New Roman" panose="02020603050405020304" pitchFamily="18" charset="0"/>
                <a:cs typeface="Times New Roman" panose="02020603050405020304" pitchFamily="18" charset="0"/>
              </a:rPr>
              <a:t>द्वीपों, हिमालयी राज्यों, पूर्वोत्तिर और आकांक्षापूर्ण जिलों पर विशेष</a:t>
            </a:r>
            <a:r>
              <a:rPr lang="hi-IN" sz="1600" b="1" dirty="0" smtClean="0">
                <a:latin typeface="Times New Roman" panose="02020603050405020304" pitchFamily="18" charset="0"/>
                <a:cs typeface="Times New Roman" panose="02020603050405020304" pitchFamily="18" charset="0"/>
              </a:rPr>
              <a:t> ध्यान।</a:t>
            </a:r>
            <a:endParaRPr lang="en-IN" sz="16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l="14661" r="49784"/>
          <a:stretch/>
        </p:blipFill>
        <p:spPr>
          <a:xfrm>
            <a:off x="8940799" y="0"/>
            <a:ext cx="3251201" cy="6857999"/>
          </a:xfrm>
          <a:prstGeom prst="rect">
            <a:avLst/>
          </a:prstGeom>
        </p:spPr>
      </p:pic>
    </p:spTree>
    <p:extLst>
      <p:ext uri="{BB962C8B-B14F-4D97-AF65-F5344CB8AC3E}">
        <p14:creationId xmlns="" xmlns:p14="http://schemas.microsoft.com/office/powerpoint/2010/main" val="2574126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753" y="1163166"/>
            <a:ext cx="7514480" cy="5379510"/>
          </a:xfrm>
        </p:spPr>
        <p:txBody>
          <a:bodyPr>
            <a:normAutofit/>
          </a:bodyPr>
          <a:lstStyle/>
          <a:p>
            <a:pPr marL="265176" indent="-265176" algn="just">
              <a:lnSpc>
                <a:spcPct val="150000"/>
              </a:lnSpc>
              <a:buFont typeface="Wingdings 2"/>
              <a:buChar char=""/>
              <a:defRPr/>
            </a:pPr>
            <a:r>
              <a:rPr lang="hi-IN" sz="2200" dirty="0" smtClean="0">
                <a:latin typeface="Times New Roman" panose="02020603050405020304" pitchFamily="18" charset="0"/>
                <a:cs typeface="Times New Roman" panose="02020603050405020304" pitchFamily="18" charset="0"/>
              </a:rPr>
              <a:t>खुरपका और मुंहपका रोग (एफएमडी) और ब्रुसेलोसिस के लिए राष्ट्रीय पशु रोग नियंत्रण कार्यक्रम कुल </a:t>
            </a:r>
            <a:r>
              <a:rPr lang="hi-IN" sz="2200" b="1" dirty="0" smtClean="0">
                <a:latin typeface="Times New Roman" panose="02020603050405020304" pitchFamily="18" charset="0"/>
                <a:cs typeface="Times New Roman" panose="02020603050405020304" pitchFamily="18" charset="0"/>
              </a:rPr>
              <a:t>13,343 करोड़</a:t>
            </a:r>
            <a:r>
              <a:rPr lang="en-IN" sz="2200" b="1" dirty="0" smtClean="0">
                <a:latin typeface="Times New Roman" panose="02020603050405020304" pitchFamily="18" charset="0"/>
                <a:cs typeface="Times New Roman" panose="02020603050405020304" pitchFamily="18" charset="0"/>
              </a:rPr>
              <a:t> </a:t>
            </a:r>
            <a:r>
              <a:rPr lang="hi-IN" sz="2200" b="1" dirty="0" smtClean="0">
                <a:latin typeface="Times New Roman" panose="02020603050405020304" pitchFamily="18" charset="0"/>
                <a:cs typeface="Times New Roman" panose="02020603050405020304" pitchFamily="18" charset="0"/>
              </a:rPr>
              <a:t>रुपये </a:t>
            </a:r>
            <a:r>
              <a:rPr lang="hi-IN" sz="2200" dirty="0" smtClean="0">
                <a:latin typeface="Times New Roman" panose="02020603050405020304" pitchFamily="18" charset="0"/>
                <a:cs typeface="Times New Roman" panose="02020603050405020304" pitchFamily="18" charset="0"/>
              </a:rPr>
              <a:t>के</a:t>
            </a:r>
            <a:r>
              <a:rPr lang="en-IN" sz="2200" dirty="0" smtClean="0">
                <a:latin typeface="Times New Roman" panose="02020603050405020304" pitchFamily="18" charset="0"/>
                <a:cs typeface="Times New Roman" panose="02020603050405020304" pitchFamily="18" charset="0"/>
              </a:rPr>
              <a:t> </a:t>
            </a:r>
            <a:r>
              <a:rPr lang="hi-IN" sz="2200" dirty="0" smtClean="0">
                <a:latin typeface="Times New Roman" panose="02020603050405020304" pitchFamily="18" charset="0"/>
                <a:cs typeface="Times New Roman" panose="02020603050405020304" pitchFamily="18" charset="0"/>
              </a:rPr>
              <a:t>परिव्यय के साथ शुरू किया गया।</a:t>
            </a:r>
            <a:endParaRPr lang="en-IN" sz="2200" dirty="0">
              <a:latin typeface="Times New Roman" panose="02020603050405020304" pitchFamily="18" charset="0"/>
              <a:cs typeface="Times New Roman" panose="02020603050405020304" pitchFamily="18" charset="0"/>
            </a:endParaRPr>
          </a:p>
          <a:p>
            <a:pPr marL="265176" indent="-265176" algn="just">
              <a:lnSpc>
                <a:spcPct val="150000"/>
              </a:lnSpc>
              <a:buFont typeface="Wingdings 2"/>
              <a:buChar char=""/>
              <a:defRPr/>
            </a:pPr>
            <a:r>
              <a:rPr lang="hi-IN" sz="2200" dirty="0" smtClean="0">
                <a:latin typeface="Times New Roman" panose="02020603050405020304" pitchFamily="18" charset="0"/>
                <a:cs typeface="Times New Roman" panose="02020603050405020304" pitchFamily="18" charset="0"/>
              </a:rPr>
              <a:t>यह खुरपका और मुंहपका (एफएमडी) और ब्रुसेलोसिस के लिए मवेशियों, भैंस, भेड़, बकरी और सुअर की आबादी (कुल </a:t>
            </a:r>
            <a:r>
              <a:rPr lang="hi-IN" sz="2200" b="1" dirty="0" smtClean="0">
                <a:latin typeface="Times New Roman" panose="02020603050405020304" pitchFamily="18" charset="0"/>
                <a:cs typeface="Times New Roman" panose="02020603050405020304" pitchFamily="18" charset="0"/>
              </a:rPr>
              <a:t>53 करोड़ पशुओं</a:t>
            </a:r>
            <a:r>
              <a:rPr lang="hi-IN" sz="2200" dirty="0" smtClean="0">
                <a:latin typeface="Times New Roman" panose="02020603050405020304" pitchFamily="18" charset="0"/>
                <a:cs typeface="Times New Roman" panose="02020603050405020304" pitchFamily="18" charset="0"/>
              </a:rPr>
              <a:t>) का </a:t>
            </a:r>
            <a:r>
              <a:rPr lang="hi-IN" sz="2200" b="1" dirty="0" smtClean="0">
                <a:latin typeface="Times New Roman" panose="02020603050405020304" pitchFamily="18" charset="0"/>
                <a:cs typeface="Times New Roman" panose="02020603050405020304" pitchFamily="18" charset="0"/>
              </a:rPr>
              <a:t>100% टीकाकरण</a:t>
            </a:r>
            <a:r>
              <a:rPr lang="hi-IN" sz="2200" dirty="0" smtClean="0">
                <a:latin typeface="Times New Roman" panose="02020603050405020304" pitchFamily="18" charset="0"/>
                <a:cs typeface="Times New Roman" panose="02020603050405020304" pitchFamily="18" charset="0"/>
              </a:rPr>
              <a:t> सुनिश्चित करता है।</a:t>
            </a:r>
            <a:r>
              <a:rPr lang="en-IN" sz="2200" dirty="0" smtClean="0">
                <a:latin typeface="Times New Roman" panose="02020603050405020304" pitchFamily="18" charset="0"/>
                <a:cs typeface="Times New Roman" panose="02020603050405020304" pitchFamily="18" charset="0"/>
              </a:rPr>
              <a:t> </a:t>
            </a:r>
            <a:endParaRPr lang="en-IN" sz="2200" dirty="0">
              <a:latin typeface="Times New Roman" panose="02020603050405020304" pitchFamily="18" charset="0"/>
              <a:cs typeface="Times New Roman" panose="02020603050405020304" pitchFamily="18" charset="0"/>
            </a:endParaRPr>
          </a:p>
          <a:p>
            <a:pPr marL="265176" indent="-265176" algn="just">
              <a:lnSpc>
                <a:spcPct val="150000"/>
              </a:lnSpc>
              <a:buFont typeface="Wingdings 2"/>
              <a:buChar char=""/>
              <a:defRPr/>
            </a:pPr>
            <a:r>
              <a:rPr lang="hi-IN" sz="2200" dirty="0" smtClean="0">
                <a:latin typeface="Times New Roman" panose="02020603050405020304" pitchFamily="18" charset="0"/>
                <a:cs typeface="Times New Roman" panose="02020603050405020304" pitchFamily="18" charset="0"/>
              </a:rPr>
              <a:t>अब तक, </a:t>
            </a:r>
            <a:r>
              <a:rPr lang="hi-IN" sz="2200" b="1" dirty="0" smtClean="0">
                <a:latin typeface="Times New Roman" panose="02020603050405020304" pitchFamily="18" charset="0"/>
                <a:cs typeface="Times New Roman" panose="02020603050405020304" pitchFamily="18" charset="0"/>
              </a:rPr>
              <a:t>1.5 करोड़ गायों और भैंसों को चिन्हित और उनका टीकाकरण किया जा चुका है।</a:t>
            </a:r>
            <a:r>
              <a:rPr lang="en-IN" sz="2200" b="1" dirty="0" smtClean="0">
                <a:latin typeface="Times New Roman" panose="02020603050405020304" pitchFamily="18" charset="0"/>
                <a:cs typeface="Times New Roman" panose="02020603050405020304" pitchFamily="18" charset="0"/>
              </a:rPr>
              <a:t> </a:t>
            </a:r>
            <a:endParaRPr lang="en-IN" sz="2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305381" y="425859"/>
            <a:ext cx="8190225" cy="584775"/>
          </a:xfrm>
          <a:prstGeom prst="rect">
            <a:avLst/>
          </a:prstGeom>
          <a:solidFill>
            <a:schemeClr val="bg1"/>
          </a:solidFill>
        </p:spPr>
        <p:txBody>
          <a:bodyPr wrap="square">
            <a:spAutoFit/>
          </a:bodyPr>
          <a:lstStyle/>
          <a:p>
            <a:pPr lvl="0" algn="ctr">
              <a:spcBef>
                <a:spcPct val="20000"/>
              </a:spcBef>
              <a:defRPr/>
            </a:pPr>
            <a:r>
              <a:rPr lang="hi-IN" sz="3200" b="1" dirty="0" smtClean="0">
                <a:latin typeface="Times New Roman" panose="02020603050405020304" pitchFamily="18" charset="0"/>
                <a:cs typeface="Times New Roman" panose="02020603050405020304" pitchFamily="18" charset="0"/>
              </a:rPr>
              <a:t>राष्ट्रीय पशु रोग नियंत्रण कार्यक्रम</a:t>
            </a:r>
            <a:endParaRPr lang="en-IN" sz="3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l="39841" r="27091"/>
          <a:stretch/>
        </p:blipFill>
        <p:spPr>
          <a:xfrm>
            <a:off x="8362604" y="0"/>
            <a:ext cx="3832167" cy="6858000"/>
          </a:xfrm>
          <a:prstGeom prst="rect">
            <a:avLst/>
          </a:prstGeom>
        </p:spPr>
      </p:pic>
    </p:spTree>
    <p:extLst>
      <p:ext uri="{BB962C8B-B14F-4D97-AF65-F5344CB8AC3E}">
        <p14:creationId xmlns="" xmlns:p14="http://schemas.microsoft.com/office/powerpoint/2010/main" val="259166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26" y="366154"/>
            <a:ext cx="8229600" cy="850106"/>
          </a:xfrm>
          <a:solidFill>
            <a:schemeClr val="bg1"/>
          </a:solidFill>
        </p:spPr>
        <p:txBody>
          <a:bodyPr vert="horz" lIns="91440" tIns="45720" rIns="91440" bIns="45720" rtlCol="0" anchor="ctr">
            <a:normAutofit fontScale="90000"/>
          </a:bodyPr>
          <a:lstStyle/>
          <a:p>
            <a:r>
              <a:rPr lang="hi-IN" sz="3600" b="1" dirty="0" smtClean="0">
                <a:latin typeface="Times New Roman" panose="02020603050405020304" pitchFamily="18" charset="0"/>
                <a:cs typeface="Times New Roman" panose="02020603050405020304" pitchFamily="18" charset="0"/>
              </a:rPr>
              <a:t>पशु पालन आधारभूत ढांचा विकास कोष- 15,000 करोड़ रुपये</a:t>
            </a:r>
            <a:endParaRPr lang="en-IN"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1303" y="1647221"/>
            <a:ext cx="7442839" cy="4779818"/>
          </a:xfrm>
        </p:spPr>
        <p:txBody>
          <a:bodyPr>
            <a:normAutofit/>
          </a:bodyPr>
          <a:lstStyle/>
          <a:p>
            <a:pPr algn="just">
              <a:buFont typeface="Wingdings" panose="05000000000000000000" pitchFamily="2" charset="2"/>
              <a:buChar char="§"/>
            </a:pPr>
            <a:r>
              <a:rPr lang="hi-IN" dirty="0" smtClean="0">
                <a:latin typeface="Times New Roman" panose="02020603050405020304" pitchFamily="18" charset="0"/>
                <a:cs typeface="Times New Roman" panose="02020603050405020304" pitchFamily="18" charset="0"/>
              </a:rPr>
              <a:t>अधिक मात्रा में दुग्ध उत्पादन वाले देश के कई क्षेत्रों के डेयरी क्षेत्र में निजी निवेश की व्यापक संभावनाएं हैं</a:t>
            </a:r>
            <a:endParaRPr lang="en-IN"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hi-IN" dirty="0" smtClean="0">
                <a:latin typeface="Times New Roman" panose="02020603050405020304" pitchFamily="18" charset="0"/>
                <a:cs typeface="Times New Roman" panose="02020603050405020304" pitchFamily="18" charset="0"/>
              </a:rPr>
              <a:t>डेयरी प्रसंस्करण, मूल्य वर्धन और पशुओं के चारे से संबंधित आधारभूत ढांचे में निजी निवेश को समर्थन देना उद्देश्य है</a:t>
            </a:r>
            <a:endParaRPr lang="en-IN"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hi-IN" b="1" dirty="0" smtClean="0">
                <a:latin typeface="Times New Roman" panose="02020603050405020304" pitchFamily="18" charset="0"/>
                <a:cs typeface="Times New Roman" panose="02020603050405020304" pitchFamily="18" charset="0"/>
              </a:rPr>
              <a:t>15,000 करोड़ रुपये के एक पशु पालन आधारभूत ढांचा विकास कोष की स्थापना की जाएगी।</a:t>
            </a:r>
            <a:endParaRPr lang="en-IN"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hi-IN" dirty="0" smtClean="0">
                <a:latin typeface="Times New Roman" panose="02020603050405020304" pitchFamily="18" charset="0"/>
                <a:cs typeface="Times New Roman" panose="02020603050405020304" pitchFamily="18" charset="0"/>
              </a:rPr>
              <a:t>उत्कृष्ट उत्पादों के निर्यात के लिए संयंत्रों की स्थापना को प्रोत्साहन दिया जाएगा।</a:t>
            </a:r>
            <a:endParaRPr lang="en-IN"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l="30698" r="37269"/>
          <a:stretch/>
        </p:blipFill>
        <p:spPr>
          <a:xfrm>
            <a:off x="8293331" y="0"/>
            <a:ext cx="3898669" cy="6858000"/>
          </a:xfrm>
          <a:prstGeom prst="rect">
            <a:avLst/>
          </a:prstGeom>
        </p:spPr>
      </p:pic>
    </p:spTree>
    <p:extLst>
      <p:ext uri="{BB962C8B-B14F-4D97-AF65-F5344CB8AC3E}">
        <p14:creationId xmlns="" xmlns:p14="http://schemas.microsoft.com/office/powerpoint/2010/main" val="2949406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69" y="257685"/>
            <a:ext cx="7233620" cy="990600"/>
          </a:xfrm>
        </p:spPr>
        <p:txBody>
          <a:bodyPr>
            <a:noAutofit/>
          </a:bodyPr>
          <a:lstStyle/>
          <a:p>
            <a:pPr>
              <a:lnSpc>
                <a:spcPct val="100000"/>
              </a:lnSpc>
            </a:pPr>
            <a:r>
              <a:rPr lang="hi-IN" sz="3200" b="1" dirty="0" smtClean="0">
                <a:latin typeface="Times New Roman" panose="02020603050405020304" pitchFamily="18" charset="0"/>
                <a:cs typeface="Times New Roman" panose="02020603050405020304" pitchFamily="18" charset="0"/>
              </a:rPr>
              <a:t>जड़ी बूटियों की खेती को प्रोत्साहन : 4,000 करोड़ रुपये</a:t>
            </a:r>
            <a:endParaRPr lang="en-IN"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596970" y="1382712"/>
            <a:ext cx="6776420" cy="4814887"/>
          </a:xfrm>
        </p:spPr>
        <p:txBody>
          <a:bodyPr>
            <a:noAutofit/>
          </a:bodyPr>
          <a:lstStyle/>
          <a:p>
            <a:pPr algn="just">
              <a:lnSpc>
                <a:spcPct val="150000"/>
              </a:lnSpc>
              <a:buFont typeface="Wingdings" panose="05000000000000000000" pitchFamily="2" charset="2"/>
              <a:buChar char="§"/>
            </a:pPr>
            <a:r>
              <a:rPr lang="hi-IN" sz="2000" b="1" dirty="0" smtClean="0">
                <a:latin typeface="Times New Roman" panose="02020603050405020304" pitchFamily="18" charset="0"/>
                <a:cs typeface="Times New Roman" panose="02020603050405020304" pitchFamily="18" charset="0"/>
              </a:rPr>
              <a:t>नेशनल मेडिसिनल प्लांट्स बोर्ड (एनएमपीबी) </a:t>
            </a:r>
            <a:r>
              <a:rPr lang="hi-IN" sz="2000" dirty="0" smtClean="0">
                <a:latin typeface="Times New Roman" panose="02020603050405020304" pitchFamily="18" charset="0"/>
                <a:cs typeface="Times New Roman" panose="02020603050405020304" pitchFamily="18" charset="0"/>
              </a:rPr>
              <a:t>ने औषधीय पौधों की खेती के अंतर्गत 2.25 लाख हेक्टेयर क्षेत्र को समर्थन दिया है</a:t>
            </a:r>
            <a:r>
              <a:rPr lang="hi-IN" sz="2000" b="1"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hi-IN" sz="2000" b="1" dirty="0" smtClean="0">
                <a:latin typeface="Times New Roman" panose="02020603050405020304" pitchFamily="18" charset="0"/>
                <a:cs typeface="Times New Roman" panose="02020603050405020304" pitchFamily="18" charset="0"/>
              </a:rPr>
              <a:t>4,000 करोड़ रुपये के बजट से अगले दो साल में जड़ी बूटियों की खेती के दायरे में 10,00,000 हेक्टेयर क्षेत्रफल को लाया जाएगा</a:t>
            </a:r>
            <a:endParaRPr lang="en-US" sz="2000" b="1"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hi-IN" sz="2000" dirty="0" smtClean="0">
                <a:latin typeface="Times New Roman" panose="02020603050405020304" pitchFamily="18" charset="0"/>
                <a:cs typeface="Times New Roman" panose="02020603050405020304" pitchFamily="18" charset="0"/>
              </a:rPr>
              <a:t>इससे किसानों को 5,000 करोड़ रुपये की आय होगी</a:t>
            </a:r>
            <a:endParaRPr lang="en-IN" sz="20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hi-IN" sz="2000" dirty="0" smtClean="0">
                <a:latin typeface="Times New Roman" panose="02020603050405020304" pitchFamily="18" charset="0"/>
                <a:cs typeface="Times New Roman" panose="02020603050405020304" pitchFamily="18" charset="0"/>
              </a:rPr>
              <a:t>औषधीय पौधों के लिए क्षेत्रीय मंडियों का नेटवर्क तैयार करना</a:t>
            </a:r>
            <a:endParaRPr lang="en-IN" sz="20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hi-IN" sz="2000" b="1" dirty="0" smtClean="0">
                <a:latin typeface="Times New Roman" panose="02020603050405020304" pitchFamily="18" charset="0"/>
                <a:cs typeface="Times New Roman" panose="02020603050405020304" pitchFamily="18" charset="0"/>
              </a:rPr>
              <a:t>गंगा नदी से सटे इलाकों में औषधीय पौधों के एक गलियारे के विकास के माध्यम से एनएमपीबी द्वारा 800 हेक्टेयर क्षेत्र जोड़ा जाएगा।</a:t>
            </a:r>
            <a:endParaRPr lang="en-IN"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l="30739" r="54615"/>
          <a:stretch/>
        </p:blipFill>
        <p:spPr>
          <a:xfrm>
            <a:off x="7830589" y="0"/>
            <a:ext cx="4343400" cy="6858000"/>
          </a:xfrm>
          <a:prstGeom prst="rect">
            <a:avLst/>
          </a:prstGeom>
        </p:spPr>
      </p:pic>
    </p:spTree>
    <p:extLst>
      <p:ext uri="{BB962C8B-B14F-4D97-AF65-F5344CB8AC3E}">
        <p14:creationId xmlns="" xmlns:p14="http://schemas.microsoft.com/office/powerpoint/2010/main" val="2080062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6099" y="1280161"/>
            <a:ext cx="7211610" cy="5287990"/>
          </a:xfrm>
          <a:noFill/>
        </p:spPr>
        <p:txBody>
          <a:bodyPr>
            <a:normAutofit fontScale="85000" lnSpcReduction="10000"/>
          </a:bodyPr>
          <a:lstStyle/>
          <a:p>
            <a:pPr algn="just">
              <a:lnSpc>
                <a:spcPct val="100000"/>
              </a:lnSpc>
              <a:spcBef>
                <a:spcPts val="600"/>
              </a:spcBef>
              <a:spcAft>
                <a:spcPts val="600"/>
              </a:spcAft>
            </a:pPr>
            <a:r>
              <a:rPr lang="hi-IN" sz="2400" dirty="0" smtClean="0">
                <a:latin typeface="Times New Roman" pitchFamily="18" charset="0"/>
                <a:cs typeface="Times New Roman" pitchFamily="18" charset="0"/>
              </a:rPr>
              <a:t>ग्रामीण क्षेत्रों में मधुमक्खी पालन आजीविका को समर्थन देने वाली एक गतिविधि है;</a:t>
            </a:r>
            <a:endParaRPr lang="en-IN" sz="2400" dirty="0">
              <a:latin typeface="Times New Roman" pitchFamily="18" charset="0"/>
              <a:cs typeface="Times New Roman" pitchFamily="18" charset="0"/>
            </a:endParaRPr>
          </a:p>
          <a:p>
            <a:pPr algn="just">
              <a:lnSpc>
                <a:spcPct val="100000"/>
              </a:lnSpc>
              <a:spcBef>
                <a:spcPts val="600"/>
              </a:spcBef>
              <a:spcAft>
                <a:spcPts val="600"/>
              </a:spcAft>
            </a:pPr>
            <a:r>
              <a:rPr lang="hi-IN" sz="2400" b="1" dirty="0" smtClean="0">
                <a:latin typeface="Times New Roman" pitchFamily="18" charset="0"/>
                <a:cs typeface="Times New Roman" pitchFamily="18" charset="0"/>
              </a:rPr>
              <a:t>परागण (पोलीनेशन) के माध्यम से फसलों की पैदावार और गुणवत्ता में वृद्धि होती है;</a:t>
            </a:r>
            <a:endParaRPr lang="en-IN" sz="2400" dirty="0">
              <a:latin typeface="Times New Roman" pitchFamily="18" charset="0"/>
              <a:cs typeface="Times New Roman" pitchFamily="18" charset="0"/>
            </a:endParaRPr>
          </a:p>
          <a:p>
            <a:pPr algn="just">
              <a:lnSpc>
                <a:spcPct val="100000"/>
              </a:lnSpc>
              <a:spcBef>
                <a:spcPts val="600"/>
              </a:spcBef>
              <a:spcAft>
                <a:spcPts val="600"/>
              </a:spcAft>
            </a:pPr>
            <a:r>
              <a:rPr lang="hi-IN" sz="2400" dirty="0" smtClean="0">
                <a:latin typeface="Times New Roman" pitchFamily="18" charset="0"/>
                <a:cs typeface="Times New Roman" pitchFamily="18" charset="0"/>
              </a:rPr>
              <a:t>शहद और मोम जैसे मधुमक्खियों से जुड़े अन्य उत्पाद मिलते हैं।</a:t>
            </a:r>
            <a:endParaRPr lang="en-IN" sz="2400" dirty="0">
              <a:latin typeface="Times New Roman" pitchFamily="18" charset="0"/>
              <a:cs typeface="Times New Roman" pitchFamily="18" charset="0"/>
            </a:endParaRPr>
          </a:p>
          <a:p>
            <a:pPr marL="0" indent="0" algn="just">
              <a:lnSpc>
                <a:spcPct val="100000"/>
              </a:lnSpc>
              <a:spcBef>
                <a:spcPts val="600"/>
              </a:spcBef>
              <a:spcAft>
                <a:spcPts val="600"/>
              </a:spcAft>
              <a:buNone/>
            </a:pPr>
            <a:r>
              <a:rPr lang="hi-IN" sz="2400" b="1" dirty="0" smtClean="0">
                <a:latin typeface="Times New Roman" pitchFamily="18" charset="0"/>
                <a:cs typeface="Times New Roman" pitchFamily="18" charset="0"/>
              </a:rPr>
              <a:t>इसके लिए सरकार लागू करेगी यह योजना :</a:t>
            </a:r>
            <a:r>
              <a:rPr lang="en-US" sz="24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a:p>
            <a:pPr algn="just">
              <a:lnSpc>
                <a:spcPct val="100000"/>
              </a:lnSpc>
              <a:spcBef>
                <a:spcPts val="600"/>
              </a:spcBef>
              <a:spcAft>
                <a:spcPts val="600"/>
              </a:spcAft>
            </a:pPr>
            <a:r>
              <a:rPr lang="hi-IN" sz="2400" dirty="0" smtClean="0">
                <a:latin typeface="Times New Roman" pitchFamily="18" charset="0"/>
                <a:cs typeface="Times New Roman" pitchFamily="18" charset="0"/>
              </a:rPr>
              <a:t>एकीकृत मधुमक्खी पालन विकास केन्द्र, संग्रह, विपणन और भंडारण केन्द्र, मूल्य वर्धन सुविधाएं आदि से संबंधित आधारभूत ढांचे का विकास;</a:t>
            </a:r>
            <a:endParaRPr lang="en-US" sz="2400" dirty="0" smtClean="0">
              <a:latin typeface="Times New Roman" pitchFamily="18" charset="0"/>
              <a:cs typeface="Times New Roman" pitchFamily="18" charset="0"/>
            </a:endParaRPr>
          </a:p>
          <a:p>
            <a:pPr algn="just">
              <a:lnSpc>
                <a:spcPct val="100000"/>
              </a:lnSpc>
              <a:spcBef>
                <a:spcPts val="600"/>
              </a:spcBef>
              <a:spcAft>
                <a:spcPts val="600"/>
              </a:spcAft>
            </a:pPr>
            <a:r>
              <a:rPr lang="hi-IN" sz="2400" dirty="0" smtClean="0">
                <a:latin typeface="Times New Roman" pitchFamily="18" charset="0"/>
                <a:cs typeface="Times New Roman" pitchFamily="18" charset="0"/>
              </a:rPr>
              <a:t>मानदंडों को लागू करना और अनुरेखण (ट्रेसेबिलिटी) प्रणाली का विकास</a:t>
            </a:r>
            <a:endParaRPr lang="en-US" sz="2400" dirty="0" smtClean="0">
              <a:latin typeface="Times New Roman" pitchFamily="18" charset="0"/>
              <a:cs typeface="Times New Roman" pitchFamily="18" charset="0"/>
            </a:endParaRPr>
          </a:p>
          <a:p>
            <a:pPr algn="just">
              <a:lnSpc>
                <a:spcPct val="100000"/>
              </a:lnSpc>
              <a:spcBef>
                <a:spcPts val="600"/>
              </a:spcBef>
              <a:spcAft>
                <a:spcPts val="600"/>
              </a:spcAft>
            </a:pPr>
            <a:r>
              <a:rPr lang="hi-IN" sz="2400" dirty="0" smtClean="0">
                <a:latin typeface="Times New Roman" pitchFamily="18" charset="0"/>
                <a:cs typeface="Times New Roman" pitchFamily="18" charset="0"/>
              </a:rPr>
              <a:t>महिलाओं पर ध्यान केन्द्रित करते हुए क्षमता विकास</a:t>
            </a:r>
            <a:endParaRPr lang="en-US" sz="2400" dirty="0">
              <a:latin typeface="Times New Roman" pitchFamily="18" charset="0"/>
              <a:cs typeface="Times New Roman" pitchFamily="18" charset="0"/>
            </a:endParaRPr>
          </a:p>
          <a:p>
            <a:pPr algn="just">
              <a:lnSpc>
                <a:spcPct val="100000"/>
              </a:lnSpc>
              <a:spcBef>
                <a:spcPts val="600"/>
              </a:spcBef>
              <a:spcAft>
                <a:spcPts val="600"/>
              </a:spcAft>
            </a:pPr>
            <a:r>
              <a:rPr lang="hi-IN" sz="2400" dirty="0" smtClean="0">
                <a:latin typeface="Times New Roman" pitchFamily="18" charset="0"/>
                <a:cs typeface="Times New Roman" pitchFamily="18" charset="0"/>
              </a:rPr>
              <a:t>गुणवत्ता युक्त न्यूक्लियस स्टॉक और मधुमक्खी प्रजनकों का विकास।</a:t>
            </a:r>
            <a:endParaRPr lang="en-US" sz="2400" dirty="0">
              <a:latin typeface="Times New Roman" pitchFamily="18" charset="0"/>
              <a:cs typeface="Times New Roman" pitchFamily="18" charset="0"/>
            </a:endParaRPr>
          </a:p>
          <a:p>
            <a:pPr marL="0" indent="0" algn="just">
              <a:lnSpc>
                <a:spcPct val="100000"/>
              </a:lnSpc>
              <a:spcBef>
                <a:spcPts val="600"/>
              </a:spcBef>
              <a:spcAft>
                <a:spcPts val="600"/>
              </a:spcAft>
              <a:buNone/>
            </a:pPr>
            <a:r>
              <a:rPr lang="hi-IN" sz="2400" b="1" dirty="0" smtClean="0">
                <a:latin typeface="Times New Roman" pitchFamily="18" charset="0"/>
                <a:cs typeface="Times New Roman" pitchFamily="18" charset="0"/>
              </a:rPr>
              <a:t>इससे 2 लाख मधुमक्खी पालकों की आय में बढ़ोतरी होगी और उपभोक्ताओं को गुणवत्ता युक्त शहद मिलेगा।</a:t>
            </a:r>
            <a:endParaRPr lang="en-US" sz="2000" b="1" dirty="0">
              <a:latin typeface="Times New Roman" pitchFamily="18" charset="0"/>
              <a:cs typeface="Times New Roman" pitchFamily="18" charset="0"/>
            </a:endParaRPr>
          </a:p>
        </p:txBody>
      </p:sp>
      <p:sp>
        <p:nvSpPr>
          <p:cNvPr id="5" name="Title 1">
            <a:extLst>
              <a:ext uri="{FF2B5EF4-FFF2-40B4-BE49-F238E27FC236}">
                <a16:creationId xmlns="" xmlns:a16="http://schemas.microsoft.com/office/drawing/2014/main" id="{B35B1543-AD4C-4272-96C4-0B67ED434554}"/>
              </a:ext>
            </a:extLst>
          </p:cNvPr>
          <p:cNvSpPr>
            <a:spLocks noGrp="1"/>
          </p:cNvSpPr>
          <p:nvPr>
            <p:ph type="title"/>
          </p:nvPr>
        </p:nvSpPr>
        <p:spPr>
          <a:xfrm>
            <a:off x="436099" y="130629"/>
            <a:ext cx="8520282" cy="1012873"/>
          </a:xfrm>
          <a:noFill/>
        </p:spPr>
        <p:txBody>
          <a:bodyPr>
            <a:noAutofit/>
          </a:bodyPr>
          <a:lstStyle/>
          <a:p>
            <a:pPr algn="ctr"/>
            <a:r>
              <a:rPr lang="hi-IN" sz="3600" b="1" dirty="0" smtClean="0">
                <a:latin typeface="Times New Roman" panose="02020603050405020304" pitchFamily="18" charset="0"/>
                <a:cs typeface="Times New Roman" panose="02020603050405020304" pitchFamily="18" charset="0"/>
              </a:rPr>
              <a:t>मधुमक्खी पालन – 500 करोड़ रुपये</a:t>
            </a:r>
            <a:endParaRPr lang="en-US" sz="36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 xmlns:a14="http://schemas.microsoft.com/office/drawing/2010/main" val="0"/>
              </a:ext>
            </a:extLst>
          </a:blip>
          <a:srcRect l="22229" r="36202"/>
          <a:stretch/>
        </p:blipFill>
        <p:spPr>
          <a:xfrm>
            <a:off x="7919104" y="0"/>
            <a:ext cx="4272896" cy="6858000"/>
          </a:xfrm>
          <a:prstGeom prst="rect">
            <a:avLst/>
          </a:prstGeom>
        </p:spPr>
      </p:pic>
    </p:spTree>
    <p:extLst>
      <p:ext uri="{BB962C8B-B14F-4D97-AF65-F5344CB8AC3E}">
        <p14:creationId xmlns="" xmlns:p14="http://schemas.microsoft.com/office/powerpoint/2010/main" val="2185294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6099" y="1143502"/>
            <a:ext cx="7993006" cy="5287990"/>
          </a:xfrm>
          <a:noFill/>
        </p:spPr>
        <p:txBody>
          <a:bodyPr>
            <a:normAutofit lnSpcReduction="10000"/>
          </a:bodyPr>
          <a:lstStyle/>
          <a:p>
            <a:r>
              <a:rPr lang="hi-IN" sz="2400" dirty="0" smtClean="0">
                <a:latin typeface="Times New Roman" panose="02020603050405020304" pitchFamily="18" charset="0"/>
                <a:cs typeface="Times New Roman" panose="02020603050405020304" pitchFamily="18" charset="0"/>
              </a:rPr>
              <a:t>आपूर्ति श्रृंखला बाधित हो गई है और किसान बाजारों में अपनी उपज को बेच नहीं पा रहे हैं</a:t>
            </a:r>
            <a:r>
              <a:rPr lang="en-IN" sz="2400" dirty="0" smtClean="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a:p>
            <a:r>
              <a:rPr lang="hi-IN" sz="2400" dirty="0" smtClean="0">
                <a:latin typeface="Times New Roman" panose="02020603050405020304" pitchFamily="18" charset="0"/>
                <a:cs typeface="Times New Roman" panose="02020603050405020304" pitchFamily="18" charset="0"/>
              </a:rPr>
              <a:t>जल्दी खराब होने वाले फल और सब्जियों की  मजबूरी में बिक्री और कीमतों में गिरावट को रोके जाने की जरूरत है।</a:t>
            </a:r>
            <a:r>
              <a:rPr lang="en-IN" sz="2400"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r>
              <a:rPr lang="hi-IN" sz="2400" dirty="0" smtClean="0">
                <a:latin typeface="Times New Roman" panose="02020603050405020304" pitchFamily="18" charset="0"/>
                <a:cs typeface="Times New Roman" panose="02020603050405020304" pitchFamily="18" charset="0"/>
              </a:rPr>
              <a:t>टमाटर, प्याज और आलू (टॉप) से सम्बंधित ऑपरेशन ग्रीन का सभी फलों और सब्जियों (टोटल) तक विस्तार किया जाएगा।</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hi-IN" sz="2400" b="1" dirty="0" smtClean="0">
                <a:latin typeface="Times New Roman" panose="02020603050405020304" pitchFamily="18" charset="0"/>
                <a:cs typeface="Times New Roman" panose="02020603050405020304" pitchFamily="18" charset="0"/>
              </a:rPr>
              <a:t>योजना की विशेषताएं इस प्रकार होंगी :</a:t>
            </a:r>
            <a:endParaRPr lang="en-US" sz="2400" b="1" dirty="0">
              <a:latin typeface="Times New Roman" panose="02020603050405020304" pitchFamily="18" charset="0"/>
              <a:cs typeface="Times New Roman" panose="02020603050405020304" pitchFamily="18" charset="0"/>
            </a:endParaRPr>
          </a:p>
          <a:p>
            <a:pPr lvl="1"/>
            <a:r>
              <a:rPr lang="hi-IN" dirty="0" smtClean="0">
                <a:latin typeface="Times New Roman" panose="02020603050405020304" pitchFamily="18" charset="0"/>
                <a:cs typeface="Times New Roman" panose="02020603050405020304" pitchFamily="18" charset="0"/>
              </a:rPr>
              <a:t>सरप्लस (अतिरिक्त उत्पाद) से कमी वाले बाजारों तक ढुलाई पर 50 प्रतिशत सब्सिडी</a:t>
            </a:r>
            <a:endParaRPr lang="en-US" dirty="0">
              <a:latin typeface="Times New Roman" panose="02020603050405020304" pitchFamily="18" charset="0"/>
              <a:cs typeface="Times New Roman" panose="02020603050405020304" pitchFamily="18" charset="0"/>
            </a:endParaRPr>
          </a:p>
          <a:p>
            <a:pPr lvl="1"/>
            <a:r>
              <a:rPr lang="hi-IN" dirty="0" smtClean="0">
                <a:latin typeface="Times New Roman" panose="02020603050405020304" pitchFamily="18" charset="0"/>
                <a:cs typeface="Times New Roman" panose="02020603050405020304" pitchFamily="18" charset="0"/>
              </a:rPr>
              <a:t>शीत भंडारों सहित भंडारण पर 50 प्रतिशत सब्सिडी</a:t>
            </a:r>
            <a:endParaRPr lang="en-US" dirty="0">
              <a:latin typeface="Times New Roman" panose="02020603050405020304" pitchFamily="18" charset="0"/>
              <a:cs typeface="Times New Roman" panose="02020603050405020304" pitchFamily="18" charset="0"/>
            </a:endParaRPr>
          </a:p>
          <a:p>
            <a:pPr algn="just">
              <a:lnSpc>
                <a:spcPct val="100000"/>
              </a:lnSpc>
              <a:spcBef>
                <a:spcPts val="600"/>
              </a:spcBef>
            </a:pPr>
            <a:r>
              <a:rPr lang="hi-IN" sz="2400" b="1" dirty="0" smtClean="0">
                <a:latin typeface="Times New Roman" panose="02020603050405020304" pitchFamily="18" charset="0"/>
                <a:cs typeface="Times New Roman" panose="02020603050405020304" pitchFamily="18" charset="0"/>
              </a:rPr>
              <a:t>6 महीने के लिए पायलट योजना – </a:t>
            </a:r>
            <a:r>
              <a:rPr lang="hi-IN" sz="2400" dirty="0" smtClean="0">
                <a:latin typeface="Times New Roman" panose="02020603050405020304" pitchFamily="18" charset="0"/>
                <a:cs typeface="Times New Roman" panose="02020603050405020304" pitchFamily="18" charset="0"/>
              </a:rPr>
              <a:t>इसका आगे विस्तार किया जाएगा</a:t>
            </a:r>
            <a:r>
              <a:rPr lang="en-IN" sz="2400" dirty="0" smtClean="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a:p>
            <a:pPr algn="just">
              <a:lnSpc>
                <a:spcPct val="100000"/>
              </a:lnSpc>
              <a:spcBef>
                <a:spcPts val="600"/>
              </a:spcBef>
            </a:pPr>
            <a:r>
              <a:rPr lang="hi-IN" sz="2400" b="1" dirty="0" smtClean="0">
                <a:latin typeface="Times New Roman" panose="02020603050405020304" pitchFamily="18" charset="0"/>
                <a:cs typeface="Times New Roman" panose="02020603050405020304" pitchFamily="18" charset="0"/>
              </a:rPr>
              <a:t>अनुमानित लाभ : </a:t>
            </a:r>
            <a:r>
              <a:rPr lang="hi-IN" sz="2400" dirty="0" smtClean="0">
                <a:latin typeface="Times New Roman" panose="02020603050405020304" pitchFamily="18" charset="0"/>
                <a:cs typeface="Times New Roman" panose="02020603050405020304" pitchFamily="18" charset="0"/>
              </a:rPr>
              <a:t>किसानों को उपज का बेहतर मूल्य मिलेगा, बर्बादी कम होगी, उपभोक्ताओं को किफायती उत्पाद मिलेंगे।</a:t>
            </a:r>
            <a:endParaRPr lang="en-I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B35B1543-AD4C-4272-96C4-0B67ED434554}"/>
              </a:ext>
            </a:extLst>
          </p:cNvPr>
          <p:cNvSpPr>
            <a:spLocks noGrp="1"/>
          </p:cNvSpPr>
          <p:nvPr>
            <p:ph type="title"/>
          </p:nvPr>
        </p:nvSpPr>
        <p:spPr>
          <a:xfrm>
            <a:off x="406400" y="130629"/>
            <a:ext cx="8549981" cy="1012873"/>
          </a:xfrm>
          <a:noFill/>
        </p:spPr>
        <p:txBody>
          <a:bodyPr>
            <a:noAutofit/>
          </a:bodyPr>
          <a:lstStyle/>
          <a:p>
            <a:r>
              <a:rPr lang="hi-IN" sz="3600" b="1" dirty="0" smtClean="0">
                <a:latin typeface="Times New Roman" panose="02020603050405020304" pitchFamily="18" charset="0"/>
                <a:cs typeface="Times New Roman" panose="02020603050405020304" pitchFamily="18" charset="0"/>
              </a:rPr>
              <a:t>‘टॉप’ से टोटल तक – 500 करोड़ रुपये</a:t>
            </a:r>
            <a:endParaRPr lang="en-US" sz="36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l="42386" t="62" r="28908" b="-62"/>
          <a:stretch/>
        </p:blipFill>
        <p:spPr>
          <a:xfrm>
            <a:off x="8695267" y="0"/>
            <a:ext cx="3496733" cy="6858000"/>
          </a:xfrm>
          <a:prstGeom prst="rect">
            <a:avLst/>
          </a:prstGeom>
          <a:solidFill>
            <a:schemeClr val="bg1"/>
          </a:solidFill>
        </p:spPr>
      </p:pic>
    </p:spTree>
    <p:extLst>
      <p:ext uri="{BB962C8B-B14F-4D97-AF65-F5344CB8AC3E}">
        <p14:creationId xmlns="" xmlns:p14="http://schemas.microsoft.com/office/powerpoint/2010/main" val="278768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66B8BB0-88A0-4A84-B79C-47E7C6EDB775}"/>
              </a:ext>
            </a:extLst>
          </p:cNvPr>
          <p:cNvPicPr>
            <a:picLocks noChangeAspect="1"/>
          </p:cNvPicPr>
          <p:nvPr/>
        </p:nvPicPr>
        <p:blipFill rotWithShape="1">
          <a:blip r:embed="rId3"/>
          <a:srcRect r="19906"/>
          <a:stretch/>
        </p:blipFill>
        <p:spPr>
          <a:xfrm>
            <a:off x="-268446" y="0"/>
            <a:ext cx="9048380" cy="6858000"/>
          </a:xfrm>
          <a:prstGeom prst="rect">
            <a:avLst/>
          </a:prstGeom>
        </p:spPr>
      </p:pic>
      <p:sp>
        <p:nvSpPr>
          <p:cNvPr id="5" name="TextShape 1">
            <a:extLst>
              <a:ext uri="{FF2B5EF4-FFF2-40B4-BE49-F238E27FC236}">
                <a16:creationId xmlns="" xmlns:a16="http://schemas.microsoft.com/office/drawing/2014/main" id="{593444E2-4224-4E4D-9E20-40247136F2BC}"/>
              </a:ext>
            </a:extLst>
          </p:cNvPr>
          <p:cNvSpPr txBox="1"/>
          <p:nvPr/>
        </p:nvSpPr>
        <p:spPr>
          <a:xfrm>
            <a:off x="8948805" y="5012789"/>
            <a:ext cx="3112315" cy="1409350"/>
          </a:xfrm>
          <a:prstGeom prst="rect">
            <a:avLst/>
          </a:prstGeom>
          <a:noFill/>
          <a:ln>
            <a:noFill/>
          </a:ln>
        </p:spPr>
        <p:txBody>
          <a:bodyPr anchor="b">
            <a:noAutofit/>
          </a:bodyPr>
          <a:lstStyle/>
          <a:p>
            <a:pPr>
              <a:lnSpc>
                <a:spcPct val="90000"/>
              </a:lnSpc>
            </a:pPr>
            <a:r>
              <a:rPr lang="hi-IN" sz="3200" b="1" spc="-1" dirty="0" smtClean="0">
                <a:latin typeface="Times New Roman" pitchFamily="18" charset="0"/>
                <a:cs typeface="Times New Roman" pitchFamily="18" charset="0"/>
              </a:rPr>
              <a:t>शासन एवं प्रशासनिक सुधार</a:t>
            </a:r>
            <a:endParaRPr lang="en-US" sz="3200" b="1" strike="noStrike" spc="-1" dirty="0">
              <a:latin typeface="Times New Roman" pitchFamily="18" charset="0"/>
              <a:cs typeface="Times New Roman" pitchFamily="18" charset="0"/>
            </a:endParaRPr>
          </a:p>
        </p:txBody>
      </p:sp>
    </p:spTree>
    <p:extLst>
      <p:ext uri="{BB962C8B-B14F-4D97-AF65-F5344CB8AC3E}">
        <p14:creationId xmlns="" xmlns:p14="http://schemas.microsoft.com/office/powerpoint/2010/main" val="353132970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326" y="266007"/>
            <a:ext cx="8121013" cy="850819"/>
          </a:xfrm>
        </p:spPr>
        <p:txBody>
          <a:bodyPr>
            <a:noAutofit/>
          </a:bodyPr>
          <a:lstStyle/>
          <a:p>
            <a:pPr>
              <a:lnSpc>
                <a:spcPct val="100000"/>
              </a:lnSpc>
            </a:pPr>
            <a:r>
              <a:rPr lang="hi-IN" sz="2800" b="1" dirty="0" smtClean="0">
                <a:latin typeface="Times New Roman" panose="02020603050405020304" pitchFamily="18" charset="0"/>
                <a:cs typeface="Times New Roman" panose="02020603050405020304" pitchFamily="18" charset="0"/>
              </a:rPr>
              <a:t>किसानों के लिए बेहतर मूल्य प्राप्ति सक्षम बनाने  के लिए आवश्यक वस्तु अधिनियम में संशोधन</a:t>
            </a:r>
            <a:endParaRPr lang="en-IN" sz="28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428326" y="1208266"/>
            <a:ext cx="8272067" cy="5325235"/>
          </a:xfrm>
        </p:spPr>
        <p:txBody>
          <a:bodyPr>
            <a:noAutofit/>
          </a:bodyPr>
          <a:lstStyle/>
          <a:p>
            <a:pPr algn="just">
              <a:lnSpc>
                <a:spcPct val="110000"/>
              </a:lnSpc>
            </a:pPr>
            <a:r>
              <a:rPr lang="hi-IN" sz="2200" dirty="0" smtClean="0">
                <a:latin typeface="Times New Roman" panose="02020603050405020304" pitchFamily="18" charset="0"/>
                <a:cs typeface="Times New Roman" panose="02020603050405020304" pitchFamily="18" charset="0"/>
              </a:rPr>
              <a:t>आवश्यक वस्तु अधिनियम, 1955  अभाव के दिनों में लागू किया गया था।</a:t>
            </a:r>
            <a:endParaRPr lang="en-IN" sz="2200" dirty="0">
              <a:latin typeface="Times New Roman" panose="02020603050405020304" pitchFamily="18" charset="0"/>
              <a:cs typeface="Times New Roman" panose="02020603050405020304" pitchFamily="18" charset="0"/>
            </a:endParaRPr>
          </a:p>
          <a:p>
            <a:pPr algn="just">
              <a:lnSpc>
                <a:spcPct val="110000"/>
              </a:lnSpc>
            </a:pPr>
            <a:r>
              <a:rPr lang="hi-IN" sz="2200" dirty="0" smtClean="0">
                <a:latin typeface="Times New Roman" panose="02020603050405020304" pitchFamily="18" charset="0"/>
                <a:cs typeface="Times New Roman" panose="02020603050405020304" pitchFamily="18" charset="0"/>
              </a:rPr>
              <a:t>निवेश आकर्षित करके और कृषि क्षेत्र को प्रतिस्पर्धी बनाकर किसानों के लिए बेहतर मूल्य प्राप्ति सक्षम बनाने की आवश्यकता है</a:t>
            </a:r>
            <a:endParaRPr lang="en-IN" sz="2200" dirty="0">
              <a:latin typeface="Times New Roman" panose="02020603050405020304" pitchFamily="18" charset="0"/>
              <a:cs typeface="Times New Roman" panose="02020603050405020304" pitchFamily="18" charset="0"/>
            </a:endParaRPr>
          </a:p>
          <a:p>
            <a:pPr algn="just">
              <a:lnSpc>
                <a:spcPct val="110000"/>
              </a:lnSpc>
            </a:pPr>
            <a:r>
              <a:rPr lang="hi-IN" sz="2200" b="1" dirty="0" smtClean="0">
                <a:latin typeface="Times New Roman" panose="02020603050405020304" pitchFamily="18" charset="0"/>
                <a:cs typeface="Times New Roman" panose="02020603050405020304" pitchFamily="18" charset="0"/>
              </a:rPr>
              <a:t>अनाज, खाद्य तेल, तिलहन, दालें, प्याज और आलू सहित कृषि खाद्य सामग्री </a:t>
            </a:r>
            <a:r>
              <a:rPr lang="hi-IN" sz="2200" dirty="0" smtClean="0">
                <a:latin typeface="Times New Roman" panose="02020603050405020304" pitchFamily="18" charset="0"/>
                <a:cs typeface="Times New Roman" panose="02020603050405020304" pitchFamily="18" charset="0"/>
              </a:rPr>
              <a:t>को नियंत्रण-मुक्त किया जाएगा।</a:t>
            </a:r>
            <a:endParaRPr lang="en-GB" sz="2200" b="1" dirty="0">
              <a:latin typeface="Times New Roman" panose="02020603050405020304" pitchFamily="18" charset="0"/>
              <a:cs typeface="Times New Roman" panose="02020603050405020304" pitchFamily="18" charset="0"/>
            </a:endParaRPr>
          </a:p>
          <a:p>
            <a:pPr algn="just">
              <a:lnSpc>
                <a:spcPct val="110000"/>
              </a:lnSpc>
            </a:pPr>
            <a:r>
              <a:rPr lang="hi-IN" sz="2200" dirty="0" smtClean="0">
                <a:latin typeface="Times New Roman" panose="02020603050405020304" pitchFamily="18" charset="0"/>
                <a:cs typeface="Times New Roman" panose="02020603050405020304" pitchFamily="18" charset="0"/>
              </a:rPr>
              <a:t>राष्ट्रीय आपदाओं, कीमतों में वृद्धि सहित अकाल जैसी बहुत ही असाधारण परिस्थितियों में स्टॉक सीमा लगायी जाएगी।</a:t>
            </a:r>
            <a:endParaRPr lang="en-GB" sz="2200" dirty="0">
              <a:latin typeface="Times New Roman" panose="02020603050405020304" pitchFamily="18" charset="0"/>
              <a:cs typeface="Times New Roman" panose="02020603050405020304" pitchFamily="18" charset="0"/>
            </a:endParaRPr>
          </a:p>
          <a:p>
            <a:pPr algn="just">
              <a:lnSpc>
                <a:spcPct val="110000"/>
              </a:lnSpc>
            </a:pPr>
            <a:r>
              <a:rPr lang="hi-IN" sz="2200" dirty="0" smtClean="0">
                <a:latin typeface="Times New Roman" panose="02020603050405020304" pitchFamily="18" charset="0"/>
                <a:cs typeface="Times New Roman" panose="02020603050405020304" pitchFamily="18" charset="0"/>
              </a:rPr>
              <a:t>ऐसी कोई स्टॉक सीमा प्रसंस्ककरणकर्ताओं या मूल्य श्रृंखला के भागीदारोंपर उनकी संस्थापित क्षमता के अधीन या किसी भी निर्यातक पर, उसकी निर्यात मांग के अधीन लागू नहीं होगी।</a:t>
            </a:r>
            <a:endParaRPr lang="en-GB" sz="2200" dirty="0">
              <a:latin typeface="Times New Roman" panose="02020603050405020304" pitchFamily="18" charset="0"/>
              <a:cs typeface="Times New Roman" panose="02020603050405020304" pitchFamily="18" charset="0"/>
            </a:endParaRPr>
          </a:p>
          <a:p>
            <a:pPr algn="just">
              <a:lnSpc>
                <a:spcPct val="110000"/>
              </a:lnSpc>
            </a:pPr>
            <a:r>
              <a:rPr lang="hi-IN" sz="2200" b="1" dirty="0" smtClean="0">
                <a:latin typeface="Times New Roman" panose="02020603050405020304" pitchFamily="18" charset="0"/>
                <a:cs typeface="Times New Roman" panose="02020603050405020304" pitchFamily="18" charset="0"/>
              </a:rPr>
              <a:t>सरकार आवश्यक वस्तु अधिनियम में संशोधन करेगी।</a:t>
            </a:r>
            <a:endParaRPr lang="en-GB" sz="2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extLst>
              <a:ext uri="{28A0092B-C50C-407E-A947-70E740481C1C}">
                <a14:useLocalDpi xmlns="" xmlns:a14="http://schemas.microsoft.com/office/drawing/2010/main" val="0"/>
              </a:ext>
            </a:extLst>
          </a:blip>
          <a:srcRect l="2545" t="23922" r="-2545" b="24280"/>
          <a:stretch/>
        </p:blipFill>
        <p:spPr>
          <a:xfrm rot="16200000">
            <a:off x="7103180" y="1747905"/>
            <a:ext cx="7048667" cy="3178778"/>
          </a:xfrm>
          <a:prstGeom prst="rect">
            <a:avLst/>
          </a:prstGeom>
        </p:spPr>
      </p:pic>
    </p:spTree>
    <p:extLst>
      <p:ext uri="{BB962C8B-B14F-4D97-AF65-F5344CB8AC3E}">
        <p14:creationId xmlns="" xmlns:p14="http://schemas.microsoft.com/office/powerpoint/2010/main" val="4155203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D7F57A25-24C8-48B4-A869-51FA83E6C206}"/>
              </a:ext>
            </a:extLst>
          </p:cNvPr>
          <p:cNvSpPr>
            <a:spLocks noGrp="1"/>
          </p:cNvSpPr>
          <p:nvPr>
            <p:ph type="body"/>
          </p:nvPr>
        </p:nvSpPr>
        <p:spPr>
          <a:xfrm>
            <a:off x="487345" y="1290709"/>
            <a:ext cx="7894066" cy="4987945"/>
          </a:xfrm>
        </p:spPr>
        <p:txBody>
          <a:bodyPr anchor="t">
            <a:noAutofit/>
          </a:bodyPr>
          <a:lstStyle/>
          <a:p>
            <a:pPr marL="342900" lvl="1" indent="-342900" algn="just">
              <a:lnSpc>
                <a:spcPct val="12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किसान कृषि उपज को केवल एपीएमसी में लाइसेंस धारकों को बेचने के लिए बाध्य हैं।</a:t>
            </a:r>
            <a:r>
              <a:rPr lang="en-IN"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a:p>
            <a:pPr marL="285750" lvl="3" indent="-285750" algn="just">
              <a:lnSpc>
                <a:spcPct val="12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किसी भी औद्योगिक उत्पा द पर ऐसा कोई</a:t>
            </a:r>
            <a:r>
              <a:rPr lang="en-IN" sz="2000" dirty="0" smtClean="0">
                <a:latin typeface="Times New Roman" panose="02020603050405020304" pitchFamily="18" charset="0"/>
                <a:cs typeface="Times New Roman" panose="02020603050405020304" pitchFamily="18" charset="0"/>
              </a:rPr>
              <a:t> </a:t>
            </a:r>
            <a:r>
              <a:rPr lang="hi-IN" sz="2000" dirty="0" smtClean="0">
                <a:latin typeface="Times New Roman" panose="02020603050405020304" pitchFamily="18" charset="0"/>
                <a:cs typeface="Times New Roman" panose="02020603050405020304" pitchFamily="18" charset="0"/>
              </a:rPr>
              <a:t>भी बिक्री संबंधी प्रतिबंध नहीं है।</a:t>
            </a:r>
            <a:endParaRPr lang="en-IN" sz="2000" dirty="0">
              <a:latin typeface="Times New Roman" panose="02020603050405020304" pitchFamily="18" charset="0"/>
              <a:cs typeface="Times New Roman" panose="02020603050405020304" pitchFamily="18" charset="0"/>
            </a:endParaRPr>
          </a:p>
          <a:p>
            <a:pPr marL="285750" lvl="4" indent="-285750" algn="just">
              <a:lnSpc>
                <a:spcPct val="12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इसके परिणामस्वरूप कृषि उत्पाद के मुक्त प्रवाह में बाधा आती है तथा  बाजारों और आपूर्ति श्रृंखला में विखंडन होता है;</a:t>
            </a:r>
            <a:endParaRPr lang="en-US" sz="2000" dirty="0" smtClean="0">
              <a:latin typeface="Times New Roman" panose="02020603050405020304" pitchFamily="18" charset="0"/>
              <a:cs typeface="Times New Roman" panose="02020603050405020304" pitchFamily="18" charset="0"/>
            </a:endParaRPr>
          </a:p>
          <a:p>
            <a:pPr marL="285750" lvl="4" indent="-285750" algn="just">
              <a:lnSpc>
                <a:spcPct val="12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किसानों को कम मूल्यय प्राप्तक होता है।</a:t>
            </a:r>
            <a:endParaRPr lang="en-IN" sz="2000" dirty="0" smtClean="0">
              <a:latin typeface="Times New Roman" panose="02020603050405020304" pitchFamily="18" charset="0"/>
              <a:cs typeface="Times New Roman" panose="02020603050405020304" pitchFamily="18" charset="0"/>
            </a:endParaRPr>
          </a:p>
          <a:p>
            <a:pPr lvl="1" algn="just">
              <a:lnSpc>
                <a:spcPct val="120000"/>
              </a:lnSpc>
              <a:spcBef>
                <a:spcPts val="600"/>
              </a:spcBef>
              <a:spcAft>
                <a:spcPts val="600"/>
              </a:spcAft>
            </a:pPr>
            <a:r>
              <a:rPr lang="hi-IN" sz="2000" b="1" dirty="0" smtClean="0">
                <a:latin typeface="Times New Roman" panose="02020603050405020304" pitchFamily="18" charset="0"/>
                <a:cs typeface="Times New Roman" panose="02020603050405020304" pitchFamily="18" charset="0"/>
              </a:rPr>
              <a:t>एक केंद्रीय कानून बनाया जाएगा, ताकि -</a:t>
            </a:r>
            <a:endParaRPr lang="en-IN" sz="2000" dirty="0">
              <a:latin typeface="Times New Roman" panose="02020603050405020304" pitchFamily="18" charset="0"/>
              <a:cs typeface="Times New Roman" panose="02020603050405020304" pitchFamily="18" charset="0"/>
            </a:endParaRPr>
          </a:p>
          <a:p>
            <a:pPr marL="285750" lvl="1" indent="-285750" algn="just">
              <a:lnSpc>
                <a:spcPct val="12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आकर्षक मूल्य पर उपज बेचने के लिए किसान के पास पर्याप्त विकल्प हों;</a:t>
            </a:r>
            <a:r>
              <a:rPr lang="en-IN"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a:p>
            <a:pPr marL="285750" lvl="1" indent="-285750" algn="just">
              <a:lnSpc>
                <a:spcPct val="12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बाधा मुक्त अंतर- राज्यीय व्यापार;</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285750" lvl="1" indent="-285750" algn="just">
              <a:lnSpc>
                <a:spcPct val="12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कृषि उपज की ई-ट्रेडिंग के लिए ढांचा।</a:t>
            </a:r>
            <a:endParaRPr lang="en-US" sz="20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 xmlns:a16="http://schemas.microsoft.com/office/drawing/2014/main" id="{D958F7F6-231E-4409-8BD6-81DB5A9579E7}"/>
              </a:ext>
            </a:extLst>
          </p:cNvPr>
          <p:cNvSpPr>
            <a:spLocks noGrp="1"/>
          </p:cNvSpPr>
          <p:nvPr>
            <p:ph type="title"/>
          </p:nvPr>
        </p:nvSpPr>
        <p:spPr>
          <a:xfrm>
            <a:off x="487345" y="203201"/>
            <a:ext cx="8148825" cy="968586"/>
          </a:xfrm>
          <a:noFill/>
        </p:spPr>
        <p:txBody>
          <a:bodyPr>
            <a:normAutofit fontScale="90000"/>
          </a:bodyPr>
          <a:lstStyle/>
          <a:p>
            <a:r>
              <a:rPr lang="en-IN" sz="4000" b="1" dirty="0">
                <a:latin typeface="Times New Roman" panose="02020603050405020304" pitchFamily="18" charset="0"/>
                <a:cs typeface="Times New Roman" panose="02020603050405020304" pitchFamily="18" charset="0"/>
              </a:rPr>
              <a:t/>
            </a:r>
            <a:br>
              <a:rPr lang="en-IN" sz="4000" b="1" dirty="0">
                <a:latin typeface="Times New Roman" panose="02020603050405020304" pitchFamily="18" charset="0"/>
                <a:cs typeface="Times New Roman" panose="02020603050405020304" pitchFamily="18" charset="0"/>
              </a:rPr>
            </a:br>
            <a:r>
              <a:rPr lang="hi-IN" sz="3600" b="1" dirty="0" smtClean="0">
                <a:latin typeface="Times New Roman" panose="02020603050405020304" pitchFamily="18" charset="0"/>
                <a:cs typeface="Times New Roman" panose="02020603050405020304" pitchFamily="18" charset="0"/>
              </a:rPr>
              <a:t>किसानों को विपणन के विकल्प उपलब्ध कराने के लिए कृषि विपणन सुधार</a:t>
            </a:r>
            <a:endParaRPr lang="en-IN" sz="36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l="44033" r="16451"/>
          <a:stretch/>
        </p:blipFill>
        <p:spPr>
          <a:xfrm>
            <a:off x="8570856" y="0"/>
            <a:ext cx="3621144" cy="6858000"/>
          </a:xfrm>
          <a:prstGeom prst="rect">
            <a:avLst/>
          </a:prstGeom>
        </p:spPr>
      </p:pic>
    </p:spTree>
    <p:extLst>
      <p:ext uri="{BB962C8B-B14F-4D97-AF65-F5344CB8AC3E}">
        <p14:creationId xmlns="" xmlns:p14="http://schemas.microsoft.com/office/powerpoint/2010/main" val="2369874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D7F57A25-24C8-48B4-A869-51FA83E6C206}"/>
              </a:ext>
            </a:extLst>
          </p:cNvPr>
          <p:cNvSpPr>
            <a:spLocks noGrp="1"/>
          </p:cNvSpPr>
          <p:nvPr>
            <p:ph type="body"/>
          </p:nvPr>
        </p:nvSpPr>
        <p:spPr>
          <a:xfrm>
            <a:off x="436098" y="1392701"/>
            <a:ext cx="7560746" cy="5093823"/>
          </a:xfrm>
          <a:noFill/>
        </p:spPr>
        <p:txBody>
          <a:bodyPr anchor="t">
            <a:normAutofit/>
          </a:bodyPr>
          <a:lstStyle/>
          <a:p>
            <a:pPr marL="342900" indent="-342900">
              <a:lnSpc>
                <a:spcPct val="100000"/>
              </a:lnSpc>
              <a:spcBef>
                <a:spcPts val="600"/>
              </a:spcBef>
              <a:spcAft>
                <a:spcPts val="1200"/>
              </a:spcAft>
              <a:buFont typeface="Arial" panose="020B0604020202020204" pitchFamily="34" charset="0"/>
              <a:buChar char="•"/>
            </a:pPr>
            <a:r>
              <a:rPr lang="hi-IN" sz="2400" dirty="0" smtClean="0">
                <a:latin typeface="Times New Roman" panose="02020603050405020304" pitchFamily="18" charset="0"/>
                <a:cs typeface="Times New Roman" panose="02020603050405020304" pitchFamily="18" charset="0"/>
              </a:rPr>
              <a:t>किसानों के पास बुवाई के समय फसलों की कीमतों के अनुमान के लिए किसी प्रवर्तनीय मानक तंत्र का अभाव होता है</a:t>
            </a:r>
            <a:endParaRPr lang="en-IN" sz="2400" dirty="0">
              <a:latin typeface="Times New Roman" panose="02020603050405020304" pitchFamily="18" charset="0"/>
              <a:cs typeface="Times New Roman" panose="02020603050405020304" pitchFamily="18" charset="0"/>
            </a:endParaRPr>
          </a:p>
          <a:p>
            <a:pPr marL="342900" indent="-342900">
              <a:lnSpc>
                <a:spcPct val="100000"/>
              </a:lnSpc>
              <a:spcBef>
                <a:spcPts val="600"/>
              </a:spcBef>
              <a:spcAft>
                <a:spcPts val="1200"/>
              </a:spcAft>
              <a:buFont typeface="Arial" panose="020B0604020202020204" pitchFamily="34" charset="0"/>
              <a:buChar char="•"/>
            </a:pPr>
            <a:r>
              <a:rPr lang="hi-IN" sz="2400" dirty="0" smtClean="0">
                <a:latin typeface="Times New Roman" panose="02020603050405020304" pitchFamily="18" charset="0"/>
                <a:cs typeface="Times New Roman" panose="02020603050405020304" pitchFamily="18" charset="0"/>
              </a:rPr>
              <a:t>कृषि क्षेत्र में इनपुट और जानकारी के प्रावधान में निजी क्षेत्र का निवेश अवरुद्ध है</a:t>
            </a:r>
            <a:r>
              <a:rPr lang="en-IN" sz="2400" dirty="0" smtClean="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a:p>
            <a:pPr marL="342900" indent="-342900">
              <a:lnSpc>
                <a:spcPct val="100000"/>
              </a:lnSpc>
              <a:spcBef>
                <a:spcPts val="600"/>
              </a:spcBef>
              <a:spcAft>
                <a:spcPts val="1200"/>
              </a:spcAft>
              <a:buFont typeface="Arial" panose="020B0604020202020204" pitchFamily="34" charset="0"/>
              <a:buChar char="•"/>
            </a:pPr>
            <a:r>
              <a:rPr lang="hi-IN" sz="2400" b="1" dirty="0" smtClean="0">
                <a:latin typeface="Times New Roman" panose="02020603050405020304" pitchFamily="18" charset="0"/>
                <a:cs typeface="Times New Roman" panose="02020603050405020304" pitchFamily="18" charset="0"/>
              </a:rPr>
              <a:t>किसानों को उचित और पारदर्शी तरीके से प्रसंस्कारणकर्ताओं, एग्रीगेटर्स, बड़े खुदरा व्यापारियों, निर्यातकों आदि से जोड़ने के लिए सुविधाजनक कानूनी ढांचा बनाया जाएगा।</a:t>
            </a:r>
            <a:endParaRPr lang="en-IN" sz="2400" dirty="0">
              <a:latin typeface="Times New Roman" panose="02020603050405020304" pitchFamily="18" charset="0"/>
              <a:cs typeface="Times New Roman" panose="02020603050405020304" pitchFamily="18" charset="0"/>
            </a:endParaRPr>
          </a:p>
          <a:p>
            <a:pPr marL="342900" indent="-342900">
              <a:lnSpc>
                <a:spcPct val="100000"/>
              </a:lnSpc>
              <a:spcBef>
                <a:spcPts val="600"/>
              </a:spcBef>
              <a:spcAft>
                <a:spcPts val="1200"/>
              </a:spcAft>
              <a:buFont typeface="Arial" panose="020B0604020202020204" pitchFamily="34" charset="0"/>
              <a:buChar char="•"/>
            </a:pPr>
            <a:r>
              <a:rPr lang="hi-IN" sz="2400" dirty="0" smtClean="0">
                <a:latin typeface="Times New Roman" panose="02020603050405020304" pitchFamily="18" charset="0"/>
                <a:cs typeface="Times New Roman" panose="02020603050405020304" pitchFamily="18" charset="0"/>
              </a:rPr>
              <a:t>किसानों के लिए </a:t>
            </a:r>
            <a:r>
              <a:rPr lang="hi-IN" sz="2400" b="1" dirty="0" smtClean="0">
                <a:latin typeface="Times New Roman" panose="02020603050405020304" pitchFamily="18" charset="0"/>
                <a:cs typeface="Times New Roman" panose="02020603050405020304" pitchFamily="18" charset="0"/>
              </a:rPr>
              <a:t>जोखिम शमन,</a:t>
            </a:r>
            <a:r>
              <a:rPr lang="hi-IN" sz="2400" dirty="0" smtClean="0">
                <a:latin typeface="Times New Roman" panose="02020603050405020304" pitchFamily="18" charset="0"/>
                <a:cs typeface="Times New Roman" panose="02020603050405020304" pitchFamily="18" charset="0"/>
              </a:rPr>
              <a:t> सुनिश्चित </a:t>
            </a:r>
            <a:r>
              <a:rPr lang="hi-IN" sz="2400" b="1" dirty="0" smtClean="0">
                <a:latin typeface="Times New Roman" panose="02020603050405020304" pitchFamily="18" charset="0"/>
                <a:cs typeface="Times New Roman" panose="02020603050405020304" pitchFamily="18" charset="0"/>
              </a:rPr>
              <a:t>रिटर्न और गुणवत्तापूर्ण मानकीकरण</a:t>
            </a:r>
            <a:r>
              <a:rPr lang="hi-IN" sz="2400" dirty="0" smtClean="0">
                <a:latin typeface="Times New Roman" panose="02020603050405020304" pitchFamily="18" charset="0"/>
                <a:cs typeface="Times New Roman" panose="02020603050405020304" pitchFamily="18" charset="0"/>
              </a:rPr>
              <a:t> इस ढांचे का अभिन्न अंग होगा।</a:t>
            </a:r>
            <a:r>
              <a:rPr lang="en-IN" sz="2400" dirty="0" smtClean="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 xmlns:a16="http://schemas.microsoft.com/office/drawing/2014/main" id="{D958F7F6-231E-4409-8BD6-81DB5A9579E7}"/>
              </a:ext>
            </a:extLst>
          </p:cNvPr>
          <p:cNvSpPr>
            <a:spLocks noGrp="1"/>
          </p:cNvSpPr>
          <p:nvPr>
            <p:ph type="title"/>
          </p:nvPr>
        </p:nvSpPr>
        <p:spPr>
          <a:xfrm>
            <a:off x="432486" y="333632"/>
            <a:ext cx="7501841" cy="797232"/>
          </a:xfrm>
          <a:noFill/>
        </p:spPr>
        <p:txBody>
          <a:bodyPr>
            <a:normAutofit fontScale="90000"/>
          </a:bodyPr>
          <a:lstStyle/>
          <a:p>
            <a:r>
              <a:rPr lang="hi-IN" sz="3600" b="1" dirty="0" smtClean="0">
                <a:latin typeface="Times New Roman" panose="02020603050405020304" pitchFamily="18" charset="0"/>
                <a:cs typeface="Times New Roman" panose="02020603050405020304" pitchFamily="18" charset="0"/>
              </a:rPr>
              <a:t>कृषि उपज की कीमत और गुणवत्ता आश्वासन</a:t>
            </a:r>
            <a:endParaRPr lang="en-IN" sz="36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extLst>
              <a:ext uri="{28A0092B-C50C-407E-A947-70E740481C1C}">
                <a14:useLocalDpi xmlns="" xmlns:a14="http://schemas.microsoft.com/office/drawing/2010/main" val="0"/>
              </a:ext>
            </a:extLst>
          </a:blip>
          <a:srcRect l="25536" r="40261"/>
          <a:stretch/>
        </p:blipFill>
        <p:spPr>
          <a:xfrm>
            <a:off x="8267700" y="0"/>
            <a:ext cx="3924300" cy="6858000"/>
          </a:xfrm>
          <a:prstGeom prst="rect">
            <a:avLst/>
          </a:prstGeom>
        </p:spPr>
      </p:pic>
    </p:spTree>
    <p:extLst>
      <p:ext uri="{BB962C8B-B14F-4D97-AF65-F5344CB8AC3E}">
        <p14:creationId xmlns="" xmlns:p14="http://schemas.microsoft.com/office/powerpoint/2010/main" val="18226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402636" y="1469798"/>
            <a:ext cx="8009997" cy="501530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en-GB" sz="2000" b="1" dirty="0"/>
              <a:t>1. </a:t>
            </a:r>
            <a:r>
              <a:rPr lang="hi-IN" sz="2000" b="1" dirty="0" smtClean="0">
                <a:latin typeface="Times New Roman" panose="02020603050405020304" pitchFamily="18" charset="0"/>
                <a:cs typeface="Times New Roman" panose="02020603050405020304" pitchFamily="18" charset="0"/>
              </a:rPr>
              <a:t>नाबार्ड के जरिए किसानों के लिए 30,000 करोड़ रुपये की अतिरिक्त आपातकालीन कार्यशील पूंजी</a:t>
            </a:r>
            <a:endParaRPr lang="en-GB"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नाबार्ड 30,000 करोड़ रुपये की अतिरिक्त पुनर्वित्त सहायता देगा, जो ग्रामीण सहकारी बैंकों और आरआरबी की फसल ऋण आवश्यकता को पूरा करने के लिए नाबार्ड द्वारा पहले से ही प्रदान किए जा रहे 90,000 करोड़ रुपये के अलावा होगा।</a:t>
            </a:r>
            <a:r>
              <a:rPr lang="en-GB" sz="2000" dirty="0">
                <a:latin typeface="Times New Roman" panose="02020603050405020304" pitchFamily="18" charset="0"/>
                <a:cs typeface="Times New Roman" panose="02020603050405020304" pitchFamily="18" charset="0"/>
              </a:rPr>
              <a:t> </a:t>
            </a:r>
            <a:endParaRPr lang="en-GB"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3 करोड़ किसान लाभान्वित होंगे, जिनमें से ज्यादातर छोटे और सीमांत किसान होंगे।</a:t>
            </a:r>
            <a:endParaRPr lang="en-GB" sz="2000" dirty="0" smtClean="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r>
              <a:rPr lang="en-GB" sz="2000" b="1" dirty="0">
                <a:latin typeface="Times New Roman" panose="02020603050405020304" pitchFamily="18" charset="0"/>
                <a:cs typeface="Times New Roman" panose="02020603050405020304" pitchFamily="18" charset="0"/>
              </a:rPr>
              <a:t>2. </a:t>
            </a:r>
            <a:r>
              <a:rPr lang="hi-IN" sz="2000" b="1" dirty="0" smtClean="0">
                <a:latin typeface="Times New Roman" panose="02020603050405020304" pitchFamily="18" charset="0"/>
                <a:cs typeface="Times New Roman" panose="02020603050405020304" pitchFamily="18" charset="0"/>
              </a:rPr>
              <a:t>किसान क्रेडिट कार्ड योजना के तहत 2.5 करोड़ किसानों को 2 लाख करोड़ रुपये के ऋण का प्रोत्साहन</a:t>
            </a:r>
            <a:endParaRPr lang="en-GB"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किसान क्रेडिट कार्डों के जरिए ‘पीएम-किसान’ के लाभार्थियों को रियायती ऋण देने के लिए एक विशेष अभियान।</a:t>
            </a:r>
            <a:r>
              <a:rPr lang="en-GB" sz="2000" dirty="0" smtClean="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मछुआरे और पशुपालक किसान भी इस अभियान में शामिल किए जाएंगे।</a:t>
            </a:r>
            <a:endParaRPr lang="en-GB"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i-IN" sz="2000" b="1" dirty="0" smtClean="0">
                <a:latin typeface="Times New Roman" panose="02020603050405020304" pitchFamily="18" charset="0"/>
                <a:cs typeface="Times New Roman" panose="02020603050405020304" pitchFamily="18" charset="0"/>
              </a:rPr>
              <a:t>2.5 करोड़ किसानों को 2 लाख करोड़ रुपये की अतिरिक्त तरलता (नकदी) </a:t>
            </a:r>
            <a:r>
              <a:rPr lang="hi-IN" sz="2000" dirty="0" smtClean="0">
                <a:latin typeface="Times New Roman" panose="02020603050405020304" pitchFamily="18" charset="0"/>
                <a:cs typeface="Times New Roman" panose="02020603050405020304" pitchFamily="18" charset="0"/>
              </a:rPr>
              <a:t>सुलभ होगी।</a:t>
            </a:r>
            <a:endParaRPr lang="en-GB" sz="2000" dirty="0">
              <a:effectLst/>
              <a:latin typeface="Times New Roman" panose="02020603050405020304" pitchFamily="18" charset="0"/>
              <a:cs typeface="Times New Roman" panose="02020603050405020304" pitchFamily="18" charset="0"/>
            </a:endParaRPr>
          </a:p>
        </p:txBody>
      </p:sp>
      <p:sp>
        <p:nvSpPr>
          <p:cNvPr id="238" name="CustomShape 2"/>
          <p:cNvSpPr/>
          <p:nvPr/>
        </p:nvSpPr>
        <p:spPr>
          <a:xfrm>
            <a:off x="332656" y="33857"/>
            <a:ext cx="6958481" cy="64487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hi-IN" sz="3600" b="1" spc="-1" dirty="0" smtClean="0">
                <a:latin typeface="Times New Roman"/>
              </a:rPr>
              <a:t>कल की घोषणाएं , किसानों से संबंधित</a:t>
            </a:r>
            <a:endParaRPr lang="en-IN" sz="3600" b="0" strike="noStrike" spc="-1" dirty="0">
              <a:latin typeface="Arial"/>
            </a:endParaRPr>
          </a:p>
        </p:txBody>
      </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l="26079" r="50751"/>
          <a:stretch/>
        </p:blipFill>
        <p:spPr>
          <a:xfrm>
            <a:off x="8611986" y="6"/>
            <a:ext cx="3580025" cy="6863131"/>
          </a:xfrm>
          <a:prstGeom prst="rect">
            <a:avLst/>
          </a:prstGeom>
        </p:spPr>
      </p:pic>
    </p:spTree>
    <p:extLst>
      <p:ext uri="{BB962C8B-B14F-4D97-AF65-F5344CB8AC3E}">
        <p14:creationId xmlns="" xmlns:p14="http://schemas.microsoft.com/office/powerpoint/2010/main" val="1847185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3358342" y="3096262"/>
            <a:ext cx="4655127" cy="76798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hi-IN" sz="4400" b="1" spc="-1" dirty="0" smtClean="0">
                <a:solidFill>
                  <a:srgbClr val="203864"/>
                </a:solidFill>
                <a:latin typeface="Times New Roman"/>
              </a:rPr>
              <a:t>धन्यवाद</a:t>
            </a:r>
            <a:endParaRPr lang="en-IN" sz="44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448" y="241069"/>
            <a:ext cx="7385581" cy="806213"/>
          </a:xfrm>
        </p:spPr>
        <p:txBody>
          <a:bodyPr>
            <a:normAutofit/>
          </a:bodyPr>
          <a:lstStyle/>
          <a:p>
            <a:pPr algn="l"/>
            <a:r>
              <a:rPr lang="hi-IN" sz="2800" b="1" dirty="0" smtClean="0">
                <a:latin typeface="Times New Roman" panose="02020603050405020304" pitchFamily="18" charset="0"/>
                <a:cs typeface="Times New Roman" panose="02020603050405020304" pitchFamily="18" charset="0"/>
              </a:rPr>
              <a:t>कृषि: कोविड  के दौरान अतिरिक्त कदम</a:t>
            </a:r>
            <a:endParaRPr lang="en-US" sz="2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6449" y="1194623"/>
            <a:ext cx="7219326" cy="4996069"/>
          </a:xfrm>
        </p:spPr>
        <p:txBody>
          <a:bodyPr>
            <a:normAutofit/>
          </a:bodyPr>
          <a:lstStyle/>
          <a:p>
            <a:pPr marL="342900" indent="-342900" algn="just">
              <a:lnSpc>
                <a:spcPct val="100000"/>
              </a:lnSpc>
              <a:buFont typeface="Arial" charset="0"/>
              <a:buChar char="•"/>
            </a:pPr>
            <a:r>
              <a:rPr lang="hi-IN" dirty="0" smtClean="0">
                <a:latin typeface="Times New Roman" panose="02020603050405020304" pitchFamily="18" charset="0"/>
                <a:cs typeface="Times New Roman" panose="02020603050405020304" pitchFamily="18" charset="0"/>
              </a:rPr>
              <a:t>किसानों की सहायता करने वाले कई उपायों के बारे में कल बताया गया था।</a:t>
            </a:r>
            <a:endParaRPr lang="en-GB" dirty="0" smtClean="0">
              <a:latin typeface="Times New Roman" panose="02020603050405020304" pitchFamily="18" charset="0"/>
              <a:cs typeface="Times New Roman" panose="02020603050405020304" pitchFamily="18" charset="0"/>
            </a:endParaRPr>
          </a:p>
          <a:p>
            <a:pPr marL="342900" indent="-342900" algn="just">
              <a:lnSpc>
                <a:spcPct val="100000"/>
              </a:lnSpc>
              <a:buFont typeface="Arial" charset="0"/>
              <a:buChar char="•"/>
            </a:pPr>
            <a:r>
              <a:rPr lang="hi-IN" dirty="0" smtClean="0">
                <a:latin typeface="Times New Roman" panose="02020603050405020304" pitchFamily="18" charset="0"/>
                <a:cs typeface="Times New Roman" panose="02020603050405020304" pitchFamily="18" charset="0"/>
              </a:rPr>
              <a:t>पिछले 2 महीनों के दौरान किए गए अतिरिक्त उपायों के बारे में नीचे बताया गया है।</a:t>
            </a:r>
            <a:endParaRPr lang="en-GB" dirty="0" smtClean="0">
              <a:latin typeface="Times New Roman" panose="02020603050405020304" pitchFamily="18" charset="0"/>
              <a:cs typeface="Times New Roman" panose="02020603050405020304" pitchFamily="18" charset="0"/>
            </a:endParaRPr>
          </a:p>
          <a:p>
            <a:pPr marL="342900" indent="-342900" algn="just">
              <a:lnSpc>
                <a:spcPct val="100000"/>
              </a:lnSpc>
              <a:buFont typeface="Arial" charset="0"/>
              <a:buChar char="•"/>
            </a:pPr>
            <a:r>
              <a:rPr lang="hi-IN" dirty="0" smtClean="0">
                <a:latin typeface="Times New Roman" panose="02020603050405020304" pitchFamily="18" charset="0"/>
                <a:cs typeface="Times New Roman" panose="02020603050405020304" pitchFamily="18" charset="0"/>
              </a:rPr>
              <a:t>लॉकडाउन अवधि के दौरान </a:t>
            </a:r>
            <a:r>
              <a:rPr lang="hi-IN" b="1" dirty="0" smtClean="0">
                <a:latin typeface="Times New Roman" panose="02020603050405020304" pitchFamily="18" charset="0"/>
                <a:cs typeface="Times New Roman" panose="02020603050405020304" pitchFamily="18" charset="0"/>
              </a:rPr>
              <a:t>न्यूनतम समर्थन मूल्य (एमएसपी) पर खरीद के लिए 74,300 करोड़ रुपये से भी अधिक की धनराशि खर्च</a:t>
            </a:r>
            <a:r>
              <a:rPr lang="hi-IN" dirty="0" smtClean="0">
                <a:latin typeface="Times New Roman" panose="02020603050405020304" pitchFamily="18" charset="0"/>
                <a:cs typeface="Times New Roman" panose="02020603050405020304" pitchFamily="18" charset="0"/>
              </a:rPr>
              <a:t> की गयी है।</a:t>
            </a:r>
            <a:endParaRPr lang="en-GB" b="1" dirty="0" smtClean="0">
              <a:latin typeface="Times New Roman" panose="02020603050405020304" pitchFamily="18" charset="0"/>
              <a:cs typeface="Times New Roman" panose="02020603050405020304" pitchFamily="18" charset="0"/>
            </a:endParaRPr>
          </a:p>
          <a:p>
            <a:pPr marL="342900" indent="-342900" algn="just">
              <a:lnSpc>
                <a:spcPct val="100000"/>
              </a:lnSpc>
              <a:buFont typeface="Arial" charset="0"/>
              <a:buChar char="•"/>
            </a:pPr>
            <a:r>
              <a:rPr lang="hi-IN" b="1" dirty="0" smtClean="0">
                <a:latin typeface="Times New Roman" panose="02020603050405020304" pitchFamily="18" charset="0"/>
                <a:cs typeface="Times New Roman" panose="02020603050405020304" pitchFamily="18" charset="0"/>
              </a:rPr>
              <a:t>पीएम किसान फंड - 18,700 करोड़ रुपये का हस्तांतरण।</a:t>
            </a:r>
            <a:r>
              <a:rPr lang="en-GB" b="1" dirty="0" smtClean="0">
                <a:latin typeface="Times New Roman" panose="02020603050405020304" pitchFamily="18" charset="0"/>
                <a:cs typeface="Times New Roman" panose="02020603050405020304" pitchFamily="18" charset="0"/>
              </a:rPr>
              <a:t> </a:t>
            </a:r>
          </a:p>
          <a:p>
            <a:pPr marL="342900" indent="-342900" algn="just">
              <a:lnSpc>
                <a:spcPct val="100000"/>
              </a:lnSpc>
              <a:buFont typeface="Arial" charset="0"/>
              <a:buChar char="•"/>
            </a:pPr>
            <a:r>
              <a:rPr lang="hi-IN" dirty="0" smtClean="0">
                <a:latin typeface="Times New Roman" panose="02020603050405020304" pitchFamily="18" charset="0"/>
                <a:cs typeface="Times New Roman" panose="02020603050405020304" pitchFamily="18" charset="0"/>
              </a:rPr>
              <a:t>पीएम फसल बीमा योजना - </a:t>
            </a:r>
            <a:r>
              <a:rPr lang="hi-IN" b="1" dirty="0" smtClean="0">
                <a:latin typeface="Times New Roman" panose="02020603050405020304" pitchFamily="18" charset="0"/>
                <a:cs typeface="Times New Roman" panose="02020603050405020304" pitchFamily="18" charset="0"/>
              </a:rPr>
              <a:t>6,400 करोड़ रुपये </a:t>
            </a:r>
            <a:r>
              <a:rPr lang="hi-IN" dirty="0" smtClean="0">
                <a:latin typeface="Times New Roman" panose="02020603050405020304" pitchFamily="18" charset="0"/>
                <a:cs typeface="Times New Roman" panose="02020603050405020304" pitchFamily="18" charset="0"/>
              </a:rPr>
              <a:t>के दावों का भुगतान।</a:t>
            </a:r>
            <a:endParaRPr lang="en-GB" b="1"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28A0092B-C50C-407E-A947-70E740481C1C}">
                <a14:useLocalDpi xmlns="" xmlns:a14="http://schemas.microsoft.com/office/drawing/2010/main" val="0"/>
              </a:ext>
            </a:extLst>
          </a:blip>
          <a:srcRect l="10116" r="56253"/>
          <a:stretch/>
        </p:blipFill>
        <p:spPr>
          <a:xfrm>
            <a:off x="8094133" y="0"/>
            <a:ext cx="4097867" cy="6851880"/>
          </a:xfrm>
          <a:prstGeom prst="rect">
            <a:avLst/>
          </a:prstGeom>
        </p:spPr>
      </p:pic>
    </p:spTree>
    <p:extLst>
      <p:ext uri="{BB962C8B-B14F-4D97-AF65-F5344CB8AC3E}">
        <p14:creationId xmlns="" xmlns:p14="http://schemas.microsoft.com/office/powerpoint/2010/main" val="1017922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730" y="199505"/>
            <a:ext cx="7557685" cy="498642"/>
          </a:xfrm>
        </p:spPr>
        <p:txBody>
          <a:bodyPr>
            <a:normAutofit/>
          </a:bodyPr>
          <a:lstStyle/>
          <a:p>
            <a:pPr algn="l"/>
            <a:r>
              <a:rPr lang="hi-IN" sz="2800" b="1" dirty="0" smtClean="0">
                <a:latin typeface="Times New Roman" panose="02020603050405020304" pitchFamily="18" charset="0"/>
                <a:cs typeface="Times New Roman" panose="02020603050405020304" pitchFamily="18" charset="0"/>
              </a:rPr>
              <a:t>पशुपालन: कोविड के दौरान अतिरिक्त कदम </a:t>
            </a:r>
            <a:endParaRPr lang="en-US" sz="2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6448" y="927905"/>
            <a:ext cx="6911756" cy="5630837"/>
          </a:xfrm>
        </p:spPr>
        <p:txBody>
          <a:bodyPr>
            <a:noAutofit/>
          </a:bodyPr>
          <a:lstStyle/>
          <a:p>
            <a:pPr marL="342900" indent="-342900" algn="l">
              <a:lnSpc>
                <a:spcPct val="12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लॉकडाउन के दौरान दूध की मांग 20-25% कम हो गई।</a:t>
            </a:r>
            <a:endParaRPr lang="en-IN" sz="2000" dirty="0">
              <a:latin typeface="Times New Roman" panose="02020603050405020304" pitchFamily="18" charset="0"/>
              <a:cs typeface="Times New Roman" panose="02020603050405020304" pitchFamily="18" charset="0"/>
            </a:endParaRPr>
          </a:p>
          <a:p>
            <a:pPr marL="342900" indent="-342900" algn="l">
              <a:lnSpc>
                <a:spcPct val="12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सहकारी समितियों द्वारा 560 लाख लीटर प्रति दिन (एलएलपीडी) की खरीद की गई, जबकि 360 लाख लीटर प्रति दिन की बिक्री हुई।</a:t>
            </a:r>
            <a:endParaRPr lang="en-IN" sz="2000" dirty="0" smtClean="0">
              <a:latin typeface="Times New Roman" panose="02020603050405020304" pitchFamily="18" charset="0"/>
              <a:cs typeface="Times New Roman" panose="02020603050405020304" pitchFamily="18" charset="0"/>
            </a:endParaRPr>
          </a:p>
          <a:p>
            <a:pPr marL="342900" indent="-342900" algn="l">
              <a:lnSpc>
                <a:spcPct val="12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कुल 111 करोड़ लीटर की अतिरिक्त खरीद हुई जिससे 4100 करोड़ रुपये का भुगतान सुनिश्चित हुआ।</a:t>
            </a:r>
            <a:r>
              <a:rPr lang="en-IN" sz="2000" dirty="0" smtClean="0">
                <a:latin typeface="Times New Roman" panose="02020603050405020304" pitchFamily="18" charset="0"/>
                <a:cs typeface="Times New Roman" panose="02020603050405020304" pitchFamily="18" charset="0"/>
              </a:rPr>
              <a:t> </a:t>
            </a:r>
          </a:p>
          <a:p>
            <a:pPr marL="342900" indent="-342900" algn="l">
              <a:lnSpc>
                <a:spcPct val="12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वर्ष 2020-21 में डेयरी सहकारी समितियों को </a:t>
            </a:r>
            <a:r>
              <a:rPr lang="hi-IN" sz="2000" b="1" dirty="0" smtClean="0">
                <a:latin typeface="Times New Roman" panose="02020603050405020304" pitchFamily="18" charset="0"/>
                <a:cs typeface="Times New Roman" panose="02020603050405020304" pitchFamily="18" charset="0"/>
              </a:rPr>
              <a:t>2%  सालाना की दर से ब्याज</a:t>
            </a:r>
            <a:r>
              <a:rPr lang="hi-IN" sz="2000" dirty="0" smtClean="0">
                <a:latin typeface="Times New Roman" panose="02020603050405020304" pitchFamily="18" charset="0"/>
                <a:cs typeface="Times New Roman" panose="02020603050405020304" pitchFamily="18" charset="0"/>
              </a:rPr>
              <a:t> सब्सिडी देने के लिए एक नई योजना।</a:t>
            </a:r>
            <a:endParaRPr lang="en-IN" sz="2000" dirty="0">
              <a:latin typeface="Times New Roman" panose="02020603050405020304" pitchFamily="18" charset="0"/>
              <a:cs typeface="Times New Roman" panose="02020603050405020304" pitchFamily="18" charset="0"/>
            </a:endParaRPr>
          </a:p>
          <a:p>
            <a:pPr marL="342900" indent="-342900" algn="l">
              <a:lnSpc>
                <a:spcPct val="12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त्वरित भुगतान/ब्याज अदायगी पर 2% वार्षिक की अतिरिक्त ब्याज सब्सिडी।</a:t>
            </a:r>
            <a:endParaRPr lang="en-IN" sz="2000" dirty="0">
              <a:latin typeface="Times New Roman" panose="02020603050405020304" pitchFamily="18" charset="0"/>
              <a:cs typeface="Times New Roman" panose="02020603050405020304" pitchFamily="18" charset="0"/>
            </a:endParaRPr>
          </a:p>
          <a:p>
            <a:pPr marL="342900" indent="-342900" algn="l">
              <a:lnSpc>
                <a:spcPct val="12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इस योजना से </a:t>
            </a:r>
            <a:r>
              <a:rPr lang="hi-IN" sz="2000" b="1" dirty="0" smtClean="0">
                <a:latin typeface="Times New Roman" panose="02020603050405020304" pitchFamily="18" charset="0"/>
                <a:cs typeface="Times New Roman" panose="02020603050405020304" pitchFamily="18" charset="0"/>
              </a:rPr>
              <a:t>5000 करोड़ रुपये की अतिरिक्त तरलता (नकदी) सुलभ होगी, जिससे 2 करोड़ किसान लाभान्वित</a:t>
            </a:r>
            <a:r>
              <a:rPr lang="hi-IN" sz="2000" dirty="0" smtClean="0">
                <a:latin typeface="Times New Roman" panose="02020603050405020304" pitchFamily="18" charset="0"/>
                <a:cs typeface="Times New Roman" panose="02020603050405020304" pitchFamily="18" charset="0"/>
              </a:rPr>
              <a:t> होंगे।</a:t>
            </a:r>
            <a:endParaRPr lang="en-IN"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l="41586" r="16787"/>
          <a:stretch/>
        </p:blipFill>
        <p:spPr>
          <a:xfrm>
            <a:off x="7890933" y="0"/>
            <a:ext cx="4301067" cy="6858000"/>
          </a:xfrm>
          <a:prstGeom prst="rect">
            <a:avLst/>
          </a:prstGeom>
        </p:spPr>
      </p:pic>
    </p:spTree>
    <p:extLst>
      <p:ext uri="{BB962C8B-B14F-4D97-AF65-F5344CB8AC3E}">
        <p14:creationId xmlns="" xmlns:p14="http://schemas.microsoft.com/office/powerpoint/2010/main" val="4183413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482" y="290945"/>
            <a:ext cx="7032907" cy="498642"/>
          </a:xfrm>
        </p:spPr>
        <p:txBody>
          <a:bodyPr>
            <a:normAutofit/>
          </a:bodyPr>
          <a:lstStyle/>
          <a:p>
            <a:pPr algn="l"/>
            <a:r>
              <a:rPr lang="hi-IN" sz="2800" b="1" dirty="0" smtClean="0">
                <a:latin typeface="Times New Roman" panose="02020603050405020304" pitchFamily="18" charset="0"/>
                <a:cs typeface="Times New Roman" panose="02020603050405020304" pitchFamily="18" charset="0"/>
              </a:rPr>
              <a:t>मत्स्य पालन: कोविड के दौरान अतिरिक्त कदम</a:t>
            </a:r>
            <a:endParaRPr lang="en-US" sz="2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6448" y="927905"/>
            <a:ext cx="6936694" cy="5630837"/>
          </a:xfrm>
        </p:spPr>
        <p:txBody>
          <a:bodyPr>
            <a:noAutofit/>
          </a:bodyPr>
          <a:lstStyle/>
          <a:p>
            <a:pPr marL="285750" indent="-285750" algn="l">
              <a:buFont typeface="Arial" panose="020B0604020202020204" pitchFamily="34" charset="0"/>
              <a:buChar char="•"/>
            </a:pPr>
            <a:r>
              <a:rPr lang="hi-IN" sz="2000" b="1" dirty="0" smtClean="0">
                <a:latin typeface="Times New Roman" panose="02020603050405020304" pitchFamily="18" charset="0"/>
                <a:cs typeface="Times New Roman" panose="02020603050405020304" pitchFamily="18" charset="0"/>
              </a:rPr>
              <a:t>मत्स्य पालन के लिए कोविड संबंधी सभी 4 घोषणाओं पर अमल।</a:t>
            </a:r>
            <a:r>
              <a:rPr lang="en-US" sz="2000" b="1" dirty="0" smtClean="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marL="628650" lvl="1" indent="-285750" algn="l">
              <a:buFont typeface="Arial" panose="020B0604020202020204" pitchFamily="34" charset="0"/>
              <a:buChar char="•"/>
            </a:pPr>
            <a:r>
              <a:rPr lang="hi-IN" dirty="0" smtClean="0">
                <a:latin typeface="Times New Roman" panose="02020603050405020304" pitchFamily="18" charset="0"/>
                <a:cs typeface="Times New Roman" panose="02020603050405020304" pitchFamily="18" charset="0"/>
              </a:rPr>
              <a:t>झींगा ब्रूडस्टॉक के आयात के लिए स्वच्छता आयात परमिट (एसआईपी) की वैधता 3 माह बढ़ाई गई।</a:t>
            </a:r>
            <a:endParaRPr lang="en-US" dirty="0">
              <a:latin typeface="Times New Roman" panose="02020603050405020304" pitchFamily="18" charset="0"/>
              <a:cs typeface="Times New Roman" panose="02020603050405020304" pitchFamily="18" charset="0"/>
            </a:endParaRPr>
          </a:p>
          <a:p>
            <a:pPr marL="628650" lvl="1" indent="-285750" algn="l">
              <a:buFont typeface="Arial" panose="020B0604020202020204" pitchFamily="34" charset="0"/>
              <a:buChar char="•"/>
            </a:pPr>
            <a:r>
              <a:rPr lang="hi-IN" dirty="0" smtClean="0">
                <a:latin typeface="Times New Roman" panose="02020603050405020304" pitchFamily="18" charset="0"/>
                <a:cs typeface="Times New Roman" panose="02020603050405020304" pitchFamily="18" charset="0"/>
              </a:rPr>
              <a:t>ब्रूडस्टॉक की खेप के आने में 1 महीने तक की देरी माफ की गई।</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628650" lvl="1" indent="-285750" algn="l">
              <a:buFont typeface="Arial" panose="020B0604020202020204" pitchFamily="34" charset="0"/>
              <a:buChar char="•"/>
            </a:pPr>
            <a:r>
              <a:rPr lang="hi-IN" dirty="0" smtClean="0">
                <a:latin typeface="Times New Roman" panose="02020603050405020304" pitchFamily="18" charset="0"/>
                <a:cs typeface="Times New Roman" panose="02020603050405020304" pitchFamily="18" charset="0"/>
              </a:rPr>
              <a:t>रद्द की गई खेपों के लिए क्वारंटाइन क्यूबिकल्स की फि‍र से बुकिंग की अनुमति दी गई,  कोई अतिरिक्त शुल्क नहीं देना होगा।</a:t>
            </a:r>
            <a:endParaRPr lang="en-US" dirty="0">
              <a:latin typeface="Times New Roman" panose="02020603050405020304" pitchFamily="18" charset="0"/>
              <a:cs typeface="Times New Roman" panose="02020603050405020304" pitchFamily="18" charset="0"/>
            </a:endParaRPr>
          </a:p>
          <a:p>
            <a:pPr marL="628650" lvl="1" indent="-285750" algn="l">
              <a:buFont typeface="Arial" panose="020B0604020202020204" pitchFamily="34" charset="0"/>
              <a:buChar char="•"/>
            </a:pPr>
            <a:r>
              <a:rPr lang="hi-IN" dirty="0" smtClean="0">
                <a:latin typeface="Times New Roman" panose="02020603050405020304" pitchFamily="18" charset="0"/>
                <a:cs typeface="Times New Roman" panose="02020603050405020304" pitchFamily="18" charset="0"/>
              </a:rPr>
              <a:t>दस्तावेजों के सत्यापन के साथ-साथ क्वारंटाइन के लिए एनओसी 7 दिन के बजाय 3 दिन में ही मिलेगी।</a:t>
            </a:r>
            <a:endParaRPr lang="en-US" dirty="0" smtClean="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31.03.2020 को समयावाधि समाप्त</a:t>
            </a:r>
            <a:r>
              <a:rPr lang="hi-IN" sz="2000" b="1" dirty="0" smtClean="0">
                <a:latin typeface="Times New Roman" panose="02020603050405020304" pitchFamily="18" charset="0"/>
                <a:cs typeface="Times New Roman" panose="02020603050405020304" pitchFamily="18" charset="0"/>
              </a:rPr>
              <a:t> कर चुकी 242 पंजीकृत झींगा हैचरी और नौपाली रियरिंग हैचरी की पंजीकरण अवधि 3 माह बढ़ाई गई।</a:t>
            </a:r>
            <a:r>
              <a:rPr lang="en-IN" sz="2000" b="1" dirty="0" smtClean="0">
                <a:latin typeface="Times New Roman" panose="02020603050405020304" pitchFamily="18" charset="0"/>
                <a:cs typeface="Times New Roman" panose="02020603050405020304" pitchFamily="18" charset="0"/>
              </a:rPr>
              <a:t>  </a:t>
            </a:r>
          </a:p>
          <a:p>
            <a:pPr marL="285750" indent="-285750" algn="l">
              <a:buFont typeface="Arial" panose="020B0604020202020204" pitchFamily="34" charset="0"/>
              <a:buChar char="•"/>
            </a:pPr>
            <a:r>
              <a:rPr lang="hi-IN" sz="2000" b="1" dirty="0" smtClean="0">
                <a:latin typeface="Times New Roman" panose="02020603050405020304" pitchFamily="18" charset="0"/>
                <a:cs typeface="Times New Roman" panose="02020603050405020304" pitchFamily="18" charset="0"/>
              </a:rPr>
              <a:t>अंतर्देशीय मत्स्य पालन को कवर करने के लिए समुद्र में पकड़ी गई मछली और एक्वाकल्चर के संचालन में ढील दी गई।</a:t>
            </a:r>
            <a:r>
              <a:rPr lang="en-IN" sz="2000" b="1" dirty="0" smtClean="0">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rotWithShape="1">
          <a:blip r:embed="rId2">
            <a:extLst>
              <a:ext uri="{28A0092B-C50C-407E-A947-70E740481C1C}">
                <a14:useLocalDpi xmlns="" xmlns:a14="http://schemas.microsoft.com/office/drawing/2010/main" val="0"/>
              </a:ext>
            </a:extLst>
          </a:blip>
          <a:srcRect l="19319" r="36786"/>
          <a:stretch/>
        </p:blipFill>
        <p:spPr>
          <a:xfrm>
            <a:off x="7662333" y="0"/>
            <a:ext cx="4529667" cy="6858000"/>
          </a:xfrm>
          <a:prstGeom prst="rect">
            <a:avLst/>
          </a:prstGeom>
        </p:spPr>
      </p:pic>
    </p:spTree>
    <p:extLst>
      <p:ext uri="{BB962C8B-B14F-4D97-AF65-F5344CB8AC3E}">
        <p14:creationId xmlns="" xmlns:p14="http://schemas.microsoft.com/office/powerpoint/2010/main" val="2864975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1028786" cy="6855074"/>
          </a:xfrm>
          <a:prstGeom prst="rect">
            <a:avLst/>
          </a:prstGeom>
        </p:spPr>
      </p:pic>
      <p:sp>
        <p:nvSpPr>
          <p:cNvPr id="269" name="TextShape 1"/>
          <p:cNvSpPr txBox="1"/>
          <p:nvPr/>
        </p:nvSpPr>
        <p:spPr>
          <a:xfrm>
            <a:off x="805984" y="4070756"/>
            <a:ext cx="4090213" cy="894636"/>
          </a:xfrm>
          <a:prstGeom prst="rect">
            <a:avLst/>
          </a:prstGeom>
          <a:noFill/>
          <a:ln>
            <a:noFill/>
          </a:ln>
        </p:spPr>
        <p:txBody>
          <a:bodyPr anchor="b">
            <a:normAutofit/>
          </a:bodyPr>
          <a:lstStyle/>
          <a:p>
            <a:pPr>
              <a:lnSpc>
                <a:spcPct val="90000"/>
              </a:lnSpc>
            </a:pPr>
            <a:r>
              <a:rPr lang="hi-IN" sz="4800" b="1" spc="-1" dirty="0" smtClean="0">
                <a:solidFill>
                  <a:schemeClr val="bg1"/>
                </a:solidFill>
                <a:latin typeface="Times New Roman" panose="02020603050405020304" pitchFamily="18" charset="0"/>
                <a:cs typeface="Times New Roman" pitchFamily="18" charset="0"/>
              </a:rPr>
              <a:t>कृषि</a:t>
            </a:r>
            <a:endParaRPr lang="en-US" sz="4800" b="1" strike="noStrike" spc="-1"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01991920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561EB86-FBA1-4EF8-9DB6-00C7BBB58E17}"/>
              </a:ext>
            </a:extLst>
          </p:cNvPr>
          <p:cNvPicPr>
            <a:picLocks noChangeAspect="1"/>
          </p:cNvPicPr>
          <p:nvPr/>
        </p:nvPicPr>
        <p:blipFill>
          <a:blip r:embed="rId3"/>
          <a:stretch>
            <a:fillRect/>
          </a:stretch>
        </p:blipFill>
        <p:spPr>
          <a:xfrm>
            <a:off x="0" y="0"/>
            <a:ext cx="8096596" cy="6854911"/>
          </a:xfrm>
          <a:prstGeom prst="rect">
            <a:avLst/>
          </a:prstGeom>
        </p:spPr>
      </p:pic>
      <p:sp>
        <p:nvSpPr>
          <p:cNvPr id="8" name="TextShape 1">
            <a:extLst>
              <a:ext uri="{FF2B5EF4-FFF2-40B4-BE49-F238E27FC236}">
                <a16:creationId xmlns="" xmlns:a16="http://schemas.microsoft.com/office/drawing/2014/main" id="{71695584-34EF-4521-992D-55A4290B5130}"/>
              </a:ext>
            </a:extLst>
          </p:cNvPr>
          <p:cNvSpPr txBox="1"/>
          <p:nvPr/>
        </p:nvSpPr>
        <p:spPr>
          <a:xfrm>
            <a:off x="8420794" y="4411084"/>
            <a:ext cx="3888970" cy="2147658"/>
          </a:xfrm>
          <a:prstGeom prst="rect">
            <a:avLst/>
          </a:prstGeom>
          <a:noFill/>
          <a:ln>
            <a:noFill/>
          </a:ln>
        </p:spPr>
        <p:txBody>
          <a:bodyPr anchor="b">
            <a:noAutofit/>
          </a:bodyPr>
          <a:lstStyle/>
          <a:p>
            <a:pPr>
              <a:lnSpc>
                <a:spcPct val="90000"/>
              </a:lnSpc>
            </a:pPr>
            <a:r>
              <a:rPr lang="hi-IN" sz="3200" b="1" dirty="0" smtClean="0"/>
              <a:t>इंफ्रास्ट्रक्चर लॉजिस्टिक्स और क्षमता निर्माण को मजबूत करने के उपाय</a:t>
            </a:r>
            <a:endParaRPr lang="en-US" sz="3200" b="1" strike="noStrike" spc="-1" dirty="0">
              <a:latin typeface="Times New Roman" pitchFamily="18" charset="0"/>
              <a:cs typeface="Times New Roman" pitchFamily="18" charset="0"/>
            </a:endParaRPr>
          </a:p>
        </p:txBody>
      </p:sp>
    </p:spTree>
    <p:extLst>
      <p:ext uri="{BB962C8B-B14F-4D97-AF65-F5344CB8AC3E}">
        <p14:creationId xmlns="" xmlns:p14="http://schemas.microsoft.com/office/powerpoint/2010/main" val="277070367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D7F57A25-24C8-48B4-A869-51FA83E6C206}"/>
              </a:ext>
            </a:extLst>
          </p:cNvPr>
          <p:cNvSpPr>
            <a:spLocks noGrp="1"/>
          </p:cNvSpPr>
          <p:nvPr>
            <p:ph type="body"/>
          </p:nvPr>
        </p:nvSpPr>
        <p:spPr>
          <a:xfrm>
            <a:off x="414861" y="1283805"/>
            <a:ext cx="7415727" cy="4829993"/>
          </a:xfrm>
        </p:spPr>
        <p:txBody>
          <a:bodyPr anchor="t">
            <a:noAutofit/>
          </a:bodyPr>
          <a:lstStyle/>
          <a:p>
            <a:pPr marL="285750" indent="-285750">
              <a:lnSpc>
                <a:spcPct val="10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कृषि उत्पादों के लिए आसपास के क्षेत्र में पर्याप्त कोल्ड चेन और फसल के बाद उसके प्रबंधन के लिए बुनियादी ढांचे की कमी से वस्तुष के मूल्य में कमी आती है।</a:t>
            </a:r>
            <a:endParaRPr lang="en-IN" sz="2000" dirty="0">
              <a:latin typeface="Times New Roman" panose="02020603050405020304" pitchFamily="18" charset="0"/>
              <a:cs typeface="Times New Roman" panose="02020603050405020304" pitchFamily="18" charset="0"/>
            </a:endParaRPr>
          </a:p>
          <a:p>
            <a:pPr marL="285750" indent="-285750">
              <a:lnSpc>
                <a:spcPct val="10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लघु अवधि के फसल ऋणों पर ध्यान केंद्रित किया जाता है जबकि दीर्घकालिक कृषि बुनियादी ढांचे में अक्सर पर्याप्त निवेश नहीं होता है।</a:t>
            </a:r>
            <a:r>
              <a:rPr lang="en-IN"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a:p>
            <a:pPr marL="285750" indent="-285750">
              <a:lnSpc>
                <a:spcPct val="10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कृषि उत्पादों के लिए आसपास के क्षेत्र और संग्रह बिन्दु ओं पर (प्राथमिक कृषि सहकारी समितियों, किसान उत्पादक संगठनों, कृषि उद्यमियों, स्टार्ट-अप आदि) कृषि बुनियादी ढांचा परियोजनाओं के लिए </a:t>
            </a:r>
            <a:r>
              <a:rPr lang="hi-IN" sz="2000" b="1" dirty="0" smtClean="0">
                <a:latin typeface="Times New Roman" panose="02020603050405020304" pitchFamily="18" charset="0"/>
                <a:cs typeface="Times New Roman" panose="02020603050405020304" pitchFamily="18" charset="0"/>
              </a:rPr>
              <a:t>1,00,000 करोड़ रुपये की वित्तीय सुविधा </a:t>
            </a:r>
            <a:r>
              <a:rPr lang="hi-IN" sz="2000" dirty="0" smtClean="0">
                <a:latin typeface="Times New Roman" panose="02020603050405020304" pitchFamily="18" charset="0"/>
                <a:cs typeface="Times New Roman" panose="02020603050405020304" pitchFamily="18" charset="0"/>
              </a:rPr>
              <a:t>प्रदान की जाएगी।</a:t>
            </a:r>
            <a:endParaRPr lang="en-IN" sz="2000" dirty="0">
              <a:latin typeface="Times New Roman" panose="02020603050405020304" pitchFamily="18" charset="0"/>
              <a:cs typeface="Times New Roman" panose="02020603050405020304" pitchFamily="18" charset="0"/>
            </a:endParaRPr>
          </a:p>
          <a:p>
            <a:pPr marL="285750" indent="-285750">
              <a:lnSpc>
                <a:spcPct val="10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कृषि उत्पादों के लिए आसपास के क्षेत्र और संग्रह बिंदु, किफायती  और आर्थिक रूप से व्यवहार्य फसल के बाद उसके प्रबंधन के लिए बुनियादी ढांचे के विकास को प्रोत्साहन।</a:t>
            </a:r>
            <a:endParaRPr lang="en-IN" sz="2000" dirty="0" smtClean="0">
              <a:latin typeface="Times New Roman" panose="02020603050405020304" pitchFamily="18" charset="0"/>
              <a:cs typeface="Times New Roman" panose="02020603050405020304" pitchFamily="18" charset="0"/>
            </a:endParaRPr>
          </a:p>
          <a:p>
            <a:pPr marL="285750" indent="-285750">
              <a:lnSpc>
                <a:spcPct val="100000"/>
              </a:lnSpc>
              <a:spcBef>
                <a:spcPts val="600"/>
              </a:spcBef>
              <a:spcAft>
                <a:spcPts val="600"/>
              </a:spcAft>
              <a:buFont typeface="Arial" panose="020B0604020202020204" pitchFamily="34" charset="0"/>
              <a:buChar char="•"/>
            </a:pPr>
            <a:r>
              <a:rPr lang="hi-IN" sz="2000" dirty="0" smtClean="0">
                <a:latin typeface="Times New Roman" panose="02020603050405020304" pitchFamily="18" charset="0"/>
                <a:cs typeface="Times New Roman" panose="02020603050405020304" pitchFamily="18" charset="0"/>
              </a:rPr>
              <a:t>फंड तुरंत बनाया जाएगा।</a:t>
            </a:r>
            <a:endParaRPr lang="en-IN" sz="20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 xmlns:a16="http://schemas.microsoft.com/office/drawing/2014/main" id="{D958F7F6-231E-4409-8BD6-81DB5A9579E7}"/>
              </a:ext>
            </a:extLst>
          </p:cNvPr>
          <p:cNvSpPr>
            <a:spLocks noGrp="1"/>
          </p:cNvSpPr>
          <p:nvPr>
            <p:ph type="title"/>
          </p:nvPr>
        </p:nvSpPr>
        <p:spPr>
          <a:xfrm>
            <a:off x="414861" y="322904"/>
            <a:ext cx="7328410" cy="951723"/>
          </a:xfrm>
        </p:spPr>
        <p:txBody>
          <a:bodyPr>
            <a:noAutofit/>
          </a:bodyPr>
          <a:lstStyle/>
          <a:p>
            <a:pPr algn="just"/>
            <a:r>
              <a:rPr lang="hi-IN" sz="2600" b="1" dirty="0" smtClean="0">
                <a:latin typeface="Times New Roman" panose="02020603050405020304" pitchFamily="18" charset="0"/>
                <a:cs typeface="Times New Roman" panose="02020603050405020304" pitchFamily="18" charset="0"/>
              </a:rPr>
              <a:t>कृषि उत्पादों के लिए बुनियादी ढांचा तैयार करने के उद्देश्यस से किसानों के लिए 1 लाख करोड़ रुपये का कृषि बुनियादी ढांचा</a:t>
            </a:r>
            <a:endParaRPr lang="en-IN" sz="26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extLst>
              <a:ext uri="{28A0092B-C50C-407E-A947-70E740481C1C}">
                <a14:useLocalDpi xmlns="" xmlns:a14="http://schemas.microsoft.com/office/drawing/2010/main" val="0"/>
              </a:ext>
            </a:extLst>
          </a:blip>
          <a:srcRect l="32370" r="26518"/>
          <a:stretch/>
        </p:blipFill>
        <p:spPr>
          <a:xfrm>
            <a:off x="7932997" y="0"/>
            <a:ext cx="4259003" cy="6858000"/>
          </a:xfrm>
          <a:prstGeom prst="rect">
            <a:avLst/>
          </a:prstGeom>
        </p:spPr>
      </p:pic>
    </p:spTree>
    <p:extLst>
      <p:ext uri="{BB962C8B-B14F-4D97-AF65-F5344CB8AC3E}">
        <p14:creationId xmlns="" xmlns:p14="http://schemas.microsoft.com/office/powerpoint/2010/main" val="212396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extShape 1"/>
          <p:cNvSpPr txBox="1"/>
          <p:nvPr/>
        </p:nvSpPr>
        <p:spPr>
          <a:xfrm>
            <a:off x="287036" y="133004"/>
            <a:ext cx="8199737" cy="1023580"/>
          </a:xfrm>
          <a:prstGeom prst="rect">
            <a:avLst/>
          </a:prstGeom>
          <a:noFill/>
          <a:ln>
            <a:noFill/>
          </a:ln>
        </p:spPr>
        <p:txBody>
          <a:bodyPr anchor="ctr">
            <a:noAutofit/>
          </a:bodyPr>
          <a:lstStyle/>
          <a:p>
            <a:pPr algn="ctr">
              <a:lnSpc>
                <a:spcPct val="90000"/>
              </a:lnSpc>
            </a:pPr>
            <a:r>
              <a:rPr lang="hi-IN" sz="3200" b="1" spc="-1" dirty="0" smtClean="0">
                <a:solidFill>
                  <a:srgbClr val="000000"/>
                </a:solidFill>
                <a:latin typeface="Times New Roman"/>
              </a:rPr>
              <a:t>सूक्ष्म खाद्य उद्यमों को औपचारिक रुप प्रदान करने के लिए 10,000 करोड़ रुपये की योजना (एमएफई)</a:t>
            </a:r>
            <a:endParaRPr lang="en-US" sz="3200" b="0" strike="noStrike" spc="-1" dirty="0">
              <a:solidFill>
                <a:srgbClr val="000000"/>
              </a:solidFill>
              <a:latin typeface="Calibri"/>
            </a:endParaRPr>
          </a:p>
        </p:txBody>
      </p:sp>
      <p:sp>
        <p:nvSpPr>
          <p:cNvPr id="274" name="TextShape 2"/>
          <p:cNvSpPr txBox="1"/>
          <p:nvPr/>
        </p:nvSpPr>
        <p:spPr>
          <a:xfrm>
            <a:off x="287036" y="1324399"/>
            <a:ext cx="8335671" cy="4962120"/>
          </a:xfrm>
          <a:prstGeom prst="rect">
            <a:avLst/>
          </a:prstGeom>
          <a:noFill/>
          <a:ln>
            <a:noFill/>
          </a:ln>
        </p:spPr>
        <p:txBody>
          <a:bodyPr>
            <a:noAutofit/>
          </a:bodyPr>
          <a:lstStyle/>
          <a:p>
            <a:pPr marL="342900" indent="-342900" algn="just">
              <a:spcBef>
                <a:spcPts val="600"/>
              </a:spcBef>
              <a:spcAft>
                <a:spcPts val="600"/>
              </a:spcAft>
              <a:buFont typeface="Arial" panose="020B0604020202020204" pitchFamily="34" charset="0"/>
              <a:buChar char="•"/>
            </a:pPr>
            <a:r>
              <a:rPr lang="hi-IN" sz="1900" dirty="0" smtClean="0">
                <a:latin typeface="Times New Roman" panose="02020603050405020304" pitchFamily="18" charset="0"/>
                <a:cs typeface="Times New Roman" panose="02020603050405020304" pitchFamily="18" charset="0"/>
              </a:rPr>
              <a:t>योजना प्रधानमंत्री की इस संकल्पपना को बढ़ावा देती है </a:t>
            </a:r>
            <a:r>
              <a:rPr lang="hi-IN" sz="1900" b="1" dirty="0" smtClean="0">
                <a:latin typeface="Times New Roman" panose="02020603050405020304" pitchFamily="18" charset="0"/>
                <a:cs typeface="Times New Roman" panose="02020603050405020304" pitchFamily="18" charset="0"/>
              </a:rPr>
              <a:t>:‘वैश्विक पहुंच के साथ स्वमदेशी की आवाज’</a:t>
            </a:r>
            <a:r>
              <a:rPr lang="en-IN" sz="1900" b="1" dirty="0" smtClean="0">
                <a:latin typeface="Times New Roman" panose="02020603050405020304" pitchFamily="18" charset="0"/>
                <a:cs typeface="Times New Roman" panose="02020603050405020304" pitchFamily="18" charset="0"/>
              </a:rPr>
              <a:t> </a:t>
            </a:r>
            <a:endParaRPr lang="en-IN" sz="1900" b="1" dirty="0">
              <a:latin typeface="Times New Roman" panose="02020603050405020304" pitchFamily="18" charset="0"/>
              <a:cs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r>
              <a:rPr lang="hi-IN" sz="1900" dirty="0" smtClean="0">
                <a:latin typeface="Times New Roman" panose="02020603050405020304" pitchFamily="18" charset="0"/>
                <a:cs typeface="Times New Roman" panose="02020603050405020304" pitchFamily="18" charset="0"/>
              </a:rPr>
              <a:t>असंगठित एमएफई इकाइयों को एफएसएसएआई खाद्य मानक प्राप्त करने, ब्रांड और मार्केटिंग विकसित करने के लिए तकनीकी उन्नयन की आवश्यकता है</a:t>
            </a:r>
            <a:r>
              <a:rPr lang="en-IN" sz="1900" dirty="0" smtClean="0">
                <a:latin typeface="Times New Roman" panose="02020603050405020304" pitchFamily="18" charset="0"/>
                <a:cs typeface="Times New Roman" panose="02020603050405020304" pitchFamily="18" charset="0"/>
              </a:rPr>
              <a:t>  </a:t>
            </a:r>
            <a:endParaRPr lang="en-IN" sz="1900" dirty="0">
              <a:latin typeface="Times New Roman" panose="02020603050405020304" pitchFamily="18" charset="0"/>
              <a:cs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r>
              <a:rPr lang="hi-IN" sz="1900" b="1" dirty="0" smtClean="0">
                <a:latin typeface="Times New Roman" panose="02020603050405020304" pitchFamily="18" charset="0"/>
                <a:cs typeface="Times New Roman" panose="02020603050405020304" pitchFamily="18" charset="0"/>
              </a:rPr>
              <a:t>उपरोक्त लक्ष्यों को प्राप्त करने के लिए 2 लाख एमएफई की मदद के लिए</a:t>
            </a:r>
            <a:r>
              <a:rPr lang="hi-IN" sz="1900" dirty="0" smtClean="0">
                <a:latin typeface="Times New Roman" panose="02020603050405020304" pitchFamily="18" charset="0"/>
                <a:cs typeface="Times New Roman" panose="02020603050405020304" pitchFamily="18" charset="0"/>
              </a:rPr>
              <a:t> एक योजना शुरू की जाएगी</a:t>
            </a:r>
            <a:endParaRPr lang="en-IN" sz="1900" b="1" dirty="0" smtClean="0">
              <a:latin typeface="Times New Roman" panose="02020603050405020304" pitchFamily="18" charset="0"/>
              <a:cs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r>
              <a:rPr lang="hi-IN" sz="1900" dirty="0" smtClean="0">
                <a:latin typeface="Times New Roman" panose="02020603050405020304" pitchFamily="18" charset="0"/>
                <a:cs typeface="Times New Roman" panose="02020603050405020304" pitchFamily="18" charset="0"/>
              </a:rPr>
              <a:t>मौजूदा सूक्ष्म खाद्य उद्यमों, किसान उत्पादक संगठनों, स्व सहायता समूहों और सहकारी समितियों का सहयोग किया जायेगा ।</a:t>
            </a:r>
            <a:r>
              <a:rPr lang="en-IN" sz="1900" dirty="0" smtClean="0">
                <a:latin typeface="Times New Roman" panose="02020603050405020304" pitchFamily="18" charset="0"/>
                <a:cs typeface="Times New Roman" panose="02020603050405020304" pitchFamily="18" charset="0"/>
              </a:rPr>
              <a:t>  </a:t>
            </a:r>
          </a:p>
          <a:p>
            <a:pPr marL="342900" indent="-342900" algn="just">
              <a:spcBef>
                <a:spcPts val="600"/>
              </a:spcBef>
              <a:spcAft>
                <a:spcPts val="600"/>
              </a:spcAft>
              <a:buFont typeface="Arial" panose="020B0604020202020204" pitchFamily="34" charset="0"/>
              <a:buChar char="•"/>
            </a:pPr>
            <a:r>
              <a:rPr lang="hi-IN" sz="1900" b="1" dirty="0" smtClean="0">
                <a:latin typeface="Times New Roman" panose="02020603050405020304" pitchFamily="18" charset="0"/>
                <a:cs typeface="Times New Roman" panose="02020603050405020304" pitchFamily="18" charset="0"/>
              </a:rPr>
              <a:t>क्लस्टर आधारित दृष्टिकोण </a:t>
            </a:r>
            <a:r>
              <a:rPr lang="hi-IN" sz="1900" dirty="0" smtClean="0">
                <a:latin typeface="Times New Roman" panose="02020603050405020304" pitchFamily="18" charset="0"/>
                <a:cs typeface="Times New Roman" panose="02020603050405020304" pitchFamily="18" charset="0"/>
              </a:rPr>
              <a:t>(जैसे उत्तिर प्रदेश में आम, जम्मू-कश्मीर में केसर, पूर्वोत्तर में बांस की टहनी, आंध्र प्रदेश में मिर्च, तमिलनाडु में साबूदाना)</a:t>
            </a:r>
            <a:r>
              <a:rPr lang="en-IN" sz="1900" dirty="0" smtClean="0">
                <a:latin typeface="Times New Roman" panose="02020603050405020304" pitchFamily="18" charset="0"/>
                <a:cs typeface="Times New Roman" panose="02020603050405020304" pitchFamily="18" charset="0"/>
              </a:rPr>
              <a:t> </a:t>
            </a:r>
            <a:endParaRPr lang="en-IN" sz="1900" dirty="0">
              <a:latin typeface="Times New Roman" panose="02020603050405020304" pitchFamily="18" charset="0"/>
              <a:cs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r>
              <a:rPr lang="hi-IN" sz="1900" b="1" dirty="0" smtClean="0">
                <a:latin typeface="Times New Roman" panose="02020603050405020304" pitchFamily="18" charset="0"/>
                <a:cs typeface="Times New Roman" panose="02020603050405020304" pitchFamily="18" charset="0"/>
              </a:rPr>
              <a:t>अपेक्षित परिणाम: </a:t>
            </a:r>
            <a:r>
              <a:rPr lang="hi-IN" sz="1900" dirty="0" smtClean="0">
                <a:latin typeface="Times New Roman" panose="02020603050405020304" pitchFamily="18" charset="0"/>
                <a:cs typeface="Times New Roman" panose="02020603050405020304" pitchFamily="18" charset="0"/>
              </a:rPr>
              <a:t>बेहतर स्वास्थ्य और सुरक्षा मानकों, खुदरा बाजारों के साथ एकीकरण, बेहतर आय</a:t>
            </a:r>
            <a:endParaRPr lang="en-IN" sz="1900" dirty="0">
              <a:latin typeface="Times New Roman" panose="02020603050405020304" pitchFamily="18" charset="0"/>
              <a:cs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r>
              <a:rPr lang="hi-IN" sz="1900" dirty="0" smtClean="0">
                <a:latin typeface="Times New Roman" panose="02020603050405020304" pitchFamily="18" charset="0"/>
                <a:cs typeface="Times New Roman" panose="02020603050405020304" pitchFamily="18" charset="0"/>
              </a:rPr>
              <a:t>इससे स्वास्थ्य के प्रति जागरूक  निर्यात बाजारों तक पहुंचने में भी मदद मिलेगी</a:t>
            </a:r>
            <a:endParaRPr lang="en-IN" sz="19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l="45658" r="11024"/>
          <a:stretch/>
        </p:blipFill>
        <p:spPr>
          <a:xfrm>
            <a:off x="8760941" y="0"/>
            <a:ext cx="3431059" cy="6858000"/>
          </a:xfrm>
          <a:prstGeom prst="rect">
            <a:avLst/>
          </a:prstGeom>
        </p:spPr>
      </p:pic>
    </p:spTree>
    <p:extLst>
      <p:ext uri="{BB962C8B-B14F-4D97-AF65-F5344CB8AC3E}">
        <p14:creationId xmlns="" xmlns:p14="http://schemas.microsoft.com/office/powerpoint/2010/main" val="3551939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6584</TotalTime>
  <Words>1816</Words>
  <Application>Microsoft Office PowerPoint</Application>
  <PresentationFormat>Custom</PresentationFormat>
  <Paragraphs>143</Paragraphs>
  <Slides>20</Slides>
  <Notes>14</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Office Theme</vt:lpstr>
      <vt:lpstr>Office Theme</vt:lpstr>
      <vt:lpstr>Slide 1</vt:lpstr>
      <vt:lpstr>Slide 2</vt:lpstr>
      <vt:lpstr>कृषि: कोविड  के दौरान अतिरिक्त कदम</vt:lpstr>
      <vt:lpstr>पशुपालन: कोविड के दौरान अतिरिक्त कदम </vt:lpstr>
      <vt:lpstr>मत्स्य पालन: कोविड के दौरान अतिरिक्त कदम</vt:lpstr>
      <vt:lpstr>Slide 6</vt:lpstr>
      <vt:lpstr>Slide 7</vt:lpstr>
      <vt:lpstr>कृषि उत्पादों के लिए बुनियादी ढांचा तैयार करने के उद्देश्यस से किसानों के लिए 1 लाख करोड़ रुपये का कृषि बुनियादी ढांचा</vt:lpstr>
      <vt:lpstr>Slide 9</vt:lpstr>
      <vt:lpstr>Slide 10</vt:lpstr>
      <vt:lpstr>Slide 11</vt:lpstr>
      <vt:lpstr>पशु पालन आधारभूत ढांचा विकास कोष- 15,000 करोड़ रुपये</vt:lpstr>
      <vt:lpstr>जड़ी बूटियों की खेती को प्रोत्साहन : 4,000 करोड़ रुपये</vt:lpstr>
      <vt:lpstr>मधुमक्खी पालन – 500 करोड़ रुपये</vt:lpstr>
      <vt:lpstr>‘टॉप’ से टोटल तक – 500 करोड़ रुपये</vt:lpstr>
      <vt:lpstr>Slide 16</vt:lpstr>
      <vt:lpstr>किसानों के लिए बेहतर मूल्य प्राप्ति सक्षम बनाने  के लिए आवश्यक वस्तु अधिनियम में संशोधन</vt:lpstr>
      <vt:lpstr> किसानों को विपणन के विकल्प उपलब्ध कराने के लिए कृषि विपणन सुधार</vt:lpstr>
      <vt:lpstr>कृषि उपज की कीमत और गुणवत्ता आश्वासन</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JS-AS</dc:creator>
  <cp:lastModifiedBy>VARUN</cp:lastModifiedBy>
  <cp:revision>961</cp:revision>
  <cp:lastPrinted>2020-05-14T14:23:09Z</cp:lastPrinted>
  <dcterms:created xsi:type="dcterms:W3CDTF">2020-04-29T11:36:53Z</dcterms:created>
  <dcterms:modified xsi:type="dcterms:W3CDTF">2020-05-23T10:51:28Z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45</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61</vt:i4>
  </property>
</Properties>
</file>